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9.jpg" ContentType="image/jpeg"/>
  <Override PartName="/ppt/media/image51.jpg" ContentType="image/jpeg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8"/>
  </p:notesMasterIdLst>
  <p:sldIdLst>
    <p:sldId id="301" r:id="rId2"/>
    <p:sldId id="340" r:id="rId3"/>
    <p:sldId id="418" r:id="rId4"/>
    <p:sldId id="339" r:id="rId5"/>
    <p:sldId id="344" r:id="rId6"/>
    <p:sldId id="333" r:id="rId7"/>
    <p:sldId id="303" r:id="rId8"/>
    <p:sldId id="306" r:id="rId9"/>
    <p:sldId id="345" r:id="rId10"/>
    <p:sldId id="309" r:id="rId11"/>
    <p:sldId id="328" r:id="rId12"/>
    <p:sldId id="419" r:id="rId13"/>
    <p:sldId id="342" r:id="rId14"/>
    <p:sldId id="337" r:id="rId15"/>
    <p:sldId id="416" r:id="rId16"/>
    <p:sldId id="423" r:id="rId17"/>
    <p:sldId id="385" r:id="rId18"/>
    <p:sldId id="386" r:id="rId19"/>
    <p:sldId id="387" r:id="rId20"/>
    <p:sldId id="388" r:id="rId21"/>
    <p:sldId id="389" r:id="rId22"/>
    <p:sldId id="390" r:id="rId23"/>
    <p:sldId id="403" r:id="rId24"/>
    <p:sldId id="335" r:id="rId25"/>
    <p:sldId id="424" r:id="rId26"/>
    <p:sldId id="372" r:id="rId27"/>
    <p:sldId id="411" r:id="rId28"/>
    <p:sldId id="414" r:id="rId29"/>
    <p:sldId id="407" r:id="rId30"/>
    <p:sldId id="408" r:id="rId31"/>
    <p:sldId id="315" r:id="rId32"/>
    <p:sldId id="412" r:id="rId33"/>
    <p:sldId id="425" r:id="rId34"/>
    <p:sldId id="426" r:id="rId35"/>
    <p:sldId id="422" r:id="rId36"/>
    <p:sldId id="31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khrul" initials="F" lastIdx="1" clrIdx="0">
    <p:extLst>
      <p:ext uri="{19B8F6BF-5375-455C-9EA6-DF929625EA0E}">
        <p15:presenceInfo xmlns:p15="http://schemas.microsoft.com/office/powerpoint/2012/main" userId="39a586508080e3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CCCCFF"/>
    <a:srgbClr val="DECF10"/>
    <a:srgbClr val="CC0099"/>
    <a:srgbClr val="FF0000"/>
    <a:srgbClr val="803076"/>
    <a:srgbClr val="B4820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9643" autoAdjust="0"/>
  </p:normalViewPr>
  <p:slideViewPr>
    <p:cSldViewPr>
      <p:cViewPr varScale="1">
        <p:scale>
          <a:sx n="70" d="100"/>
          <a:sy n="70" d="100"/>
        </p:scale>
        <p:origin x="1410" y="78"/>
      </p:cViewPr>
      <p:guideLst>
        <p:guide orient="horz" pos="2880"/>
        <p:guide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20EBB-38F8-4569-985D-4A5B0BDA858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41DA-02D6-46F3-8C25-268899826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1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8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5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5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174A0-49A2-4CB5-83EF-F67BA67EEB6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0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7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0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4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4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E41DA-02D6-46F3-8C25-2688998264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B56EB-1C4B-471B-88D7-2FB01C747ADC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482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F2718-B886-4EFD-9C6A-09D8C8361B23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482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70F43-969D-498B-8DC5-F72E1D028253}" type="datetime1">
              <a:rPr lang="en-US" smtClean="0"/>
              <a:t>10/19/2023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B482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13173-9FC2-4E36-A7CD-42C28DA0C947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89C0A-EE90-4E39-8CCC-425D3DBF3D9F}" type="datetime1">
              <a:rPr lang="en-US" smtClean="0"/>
              <a:t>10/19/2023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96695"/>
            <a:ext cx="9144000" cy="11277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21080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"/>
            <a:ext cx="9144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9143998" y="0"/>
                </a:moveTo>
                <a:lnTo>
                  <a:pt x="0" y="0"/>
                </a:lnTo>
                <a:lnTo>
                  <a:pt x="0" y="1021078"/>
                </a:lnTo>
                <a:lnTo>
                  <a:pt x="9143998" y="1021078"/>
                </a:lnTo>
                <a:lnTo>
                  <a:pt x="9143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9363" y="1348740"/>
            <a:ext cx="7570470" cy="995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9363" y="2327148"/>
            <a:ext cx="799973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4227" y="6699893"/>
            <a:ext cx="400684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10" dirty="0"/>
              <a:t>2/22/21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63119-18EC-41FF-B94B-E1FABE69E2F0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94297" y="6699893"/>
            <a:ext cx="19050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275754"/>
            <a:ext cx="9144000" cy="1752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and Knowledge Aware Zero</a:t>
            </a:r>
            <a:br>
              <a:rPr lang="en-US" sz="3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Shot Learning in 3D Object</a:t>
            </a:r>
            <a:br>
              <a:rPr lang="en-US" sz="3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en-US" sz="3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762000" y="3373438"/>
            <a:ext cx="3733800" cy="1655762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kern="0" dirty="0" smtClean="0">
                <a:solidFill>
                  <a:sysClr val="windowText" lastClr="000000"/>
                </a:solidFill>
              </a:rPr>
              <a:t>Md Fokhrul Islam</a:t>
            </a:r>
          </a:p>
          <a:p>
            <a:pPr algn="ctr"/>
            <a:r>
              <a:rPr lang="en-US" sz="2200" kern="0" dirty="0" smtClean="0">
                <a:solidFill>
                  <a:sysClr val="windowText" lastClr="000000"/>
                </a:solidFill>
              </a:rPr>
              <a:t>Exam </a:t>
            </a:r>
            <a:r>
              <a:rPr lang="en-US" sz="2200" kern="0" dirty="0">
                <a:solidFill>
                  <a:sysClr val="windowText" lastClr="000000"/>
                </a:solidFill>
              </a:rPr>
              <a:t>Roll: 120702</a:t>
            </a:r>
            <a:endParaRPr lang="en-US" sz="2200" kern="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sz="2200" kern="0" dirty="0" smtClean="0">
                <a:solidFill>
                  <a:sysClr val="windowText" lastClr="000000"/>
                </a:solidFill>
              </a:rPr>
              <a:t>Reg. </a:t>
            </a:r>
            <a:r>
              <a:rPr lang="en-US" sz="2200" kern="0" dirty="0">
                <a:solidFill>
                  <a:sysClr val="windowText" lastClr="000000"/>
                </a:solidFill>
              </a:rPr>
              <a:t>No.: </a:t>
            </a:r>
            <a:r>
              <a:rPr lang="en-US" sz="2200" kern="0" dirty="0" smtClean="0">
                <a:solidFill>
                  <a:sysClr val="windowText" lastClr="000000"/>
                </a:solidFill>
              </a:rPr>
              <a:t>2016-914-692</a:t>
            </a:r>
          </a:p>
          <a:p>
            <a:pPr algn="ctr"/>
            <a:r>
              <a:rPr lang="en-US" sz="2200" kern="0" dirty="0" smtClean="0">
                <a:solidFill>
                  <a:sysClr val="windowText" lastClr="000000"/>
                </a:solidFill>
              </a:rPr>
              <a:t>Course Code: RME 5401</a:t>
            </a:r>
            <a:endParaRPr lang="en-US" sz="22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1781" y="5684399"/>
            <a:ext cx="4576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Dept. of Robotics &amp; Mechatronics Engineering</a:t>
            </a:r>
            <a:endParaRPr lang="en-US" dirty="0"/>
          </a:p>
          <a:p>
            <a:r>
              <a:rPr lang="en-US" b="1" dirty="0" smtClean="0"/>
              <a:t>                          University </a:t>
            </a:r>
            <a:r>
              <a:rPr lang="en-US" b="1" dirty="0"/>
              <a:t>of Dhaka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82587" y="609600"/>
            <a:ext cx="2700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MSc </a:t>
            </a:r>
            <a:r>
              <a:rPr lang="en-US" sz="2400" b="1" dirty="0" smtClean="0"/>
              <a:t>Thesis Defense</a:t>
            </a:r>
            <a:endParaRPr lang="en-US" sz="2400" b="1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10099" y="3373438"/>
            <a:ext cx="3886200" cy="1655762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kern="0" dirty="0" smtClean="0">
                <a:solidFill>
                  <a:sysClr val="windowText" lastClr="000000"/>
                </a:solidFill>
              </a:rPr>
              <a:t>Supervisor:</a:t>
            </a:r>
          </a:p>
          <a:p>
            <a:pPr algn="ctr"/>
            <a:r>
              <a:rPr lang="en-US" sz="2200" kern="0" dirty="0">
                <a:solidFill>
                  <a:sysClr val="windowText" lastClr="000000"/>
                </a:solidFill>
              </a:rPr>
              <a:t>Dr. </a:t>
            </a:r>
            <a:r>
              <a:rPr lang="en-US" sz="2200" kern="0" dirty="0" err="1">
                <a:solidFill>
                  <a:sysClr val="windowText" lastClr="000000"/>
                </a:solidFill>
              </a:rPr>
              <a:t>Sejuti</a:t>
            </a:r>
            <a:r>
              <a:rPr lang="en-US" sz="2200" kern="0" dirty="0">
                <a:solidFill>
                  <a:sysClr val="windowText" lastClr="000000"/>
                </a:solidFill>
              </a:rPr>
              <a:t> </a:t>
            </a:r>
            <a:r>
              <a:rPr lang="en-US" sz="2200" kern="0" dirty="0" smtClean="0">
                <a:solidFill>
                  <a:sysClr val="windowText" lastClr="000000"/>
                </a:solidFill>
              </a:rPr>
              <a:t>Rahman</a:t>
            </a:r>
          </a:p>
          <a:p>
            <a:pPr algn="ctr"/>
            <a:r>
              <a:rPr lang="en-US" sz="2200" kern="0" dirty="0">
                <a:solidFill>
                  <a:sysClr val="windowText" lastClr="000000"/>
                </a:solidFill>
              </a:rPr>
              <a:t>Associate </a:t>
            </a:r>
            <a:r>
              <a:rPr lang="en-US" sz="2200" kern="0" dirty="0" smtClean="0">
                <a:solidFill>
                  <a:sysClr val="windowText" lastClr="000000"/>
                </a:solidFill>
              </a:rPr>
              <a:t>Professor</a:t>
            </a:r>
          </a:p>
          <a:p>
            <a:pPr algn="ctr"/>
            <a:r>
              <a:rPr lang="en-US" sz="2200" kern="0" dirty="0" smtClean="0">
                <a:solidFill>
                  <a:sysClr val="windowText" lastClr="000000"/>
                </a:solidFill>
              </a:rPr>
              <a:t>Dept. of RME, DU</a:t>
            </a:r>
          </a:p>
        </p:txBody>
      </p:sp>
    </p:spTree>
    <p:extLst>
      <p:ext uri="{BB962C8B-B14F-4D97-AF65-F5344CB8AC3E}">
        <p14:creationId xmlns:p14="http://schemas.microsoft.com/office/powerpoint/2010/main" val="17202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0999" y="228600"/>
            <a:ext cx="83132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Literatures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04800" y="1409700"/>
            <a:ext cx="8579997" cy="33147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existing works:</a:t>
            </a:r>
            <a:endParaRPr lang="en-US" sz="2800" kern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Cannot connect different class in semantic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relation]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only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(one/some)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can not be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image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attribute]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unseen features are more bias toward seen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distinct feature representation]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Novelty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9210127"/>
              </p:ext>
            </p:extLst>
          </p:nvPr>
        </p:nvGraphicFramePr>
        <p:xfrm>
          <a:off x="5089525" y="4159384"/>
          <a:ext cx="3978275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9525" y="4159384"/>
                        <a:ext cx="3978275" cy="235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內容版面配置區 2"/>
          <p:cNvSpPr txBox="1">
            <a:spLocks/>
          </p:cNvSpPr>
          <p:nvPr/>
        </p:nvSpPr>
        <p:spPr>
          <a:xfrm>
            <a:off x="4570426" y="1271456"/>
            <a:ext cx="4649774" cy="28879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aware:</a:t>
            </a:r>
            <a:endParaRPr lang="en-US" sz="3000" kern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information by incorporating 2D image feature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modalities make relation based on leaned feature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04800" y="1271456"/>
            <a:ext cx="4376464" cy="307194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aware:</a:t>
            </a:r>
            <a:endParaRPr lang="en-US" sz="3000" kern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all concepts through knowledge graph.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relate each other through learned embedding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5" y="4511127"/>
            <a:ext cx="4213799" cy="257547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Novelty(2)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21104" y="1271457"/>
            <a:ext cx="8565696" cy="24765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distinct synthetic feature leaning:</a:t>
            </a:r>
            <a:endParaRPr lang="en-US" sz="3000" kern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 a more accurate 3D visual feature representation using contrastive semi supervised leaning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also solve bias problem occur in seen-unseen classes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747956"/>
            <a:ext cx="3886200" cy="33761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Knowledge Graph Construction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2009775" cy="12096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95600"/>
            <a:ext cx="1438275" cy="1771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29075"/>
            <a:ext cx="2295525" cy="22955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75" y="3886200"/>
            <a:ext cx="1057275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41621"/>
            <a:ext cx="17430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Knowledge </a:t>
            </a:r>
            <a:r>
              <a:rPr lang="en-US" altLang="zh-TW" dirty="0">
                <a:solidFill>
                  <a:schemeClr val="bg1"/>
                </a:solidFill>
              </a:rPr>
              <a:t>Graph </a:t>
            </a:r>
            <a:r>
              <a:rPr lang="en-US" altLang="zh-TW" dirty="0" smtClean="0">
                <a:solidFill>
                  <a:schemeClr val="bg1"/>
                </a:solidFill>
              </a:rPr>
              <a:t>Construction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2009775" cy="12096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95600"/>
            <a:ext cx="1438275" cy="1771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29075"/>
            <a:ext cx="2295525" cy="22955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75" y="3886200"/>
            <a:ext cx="1057275" cy="59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2362200"/>
            <a:ext cx="1562100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1885950" cy="2009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745372"/>
            <a:ext cx="1166813" cy="5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8153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Common Sense Embedding </a:t>
            </a:r>
            <a:r>
              <a:rPr lang="en-US" altLang="zh-TW" dirty="0" smtClean="0">
                <a:solidFill>
                  <a:schemeClr val="bg1"/>
                </a:solidFill>
              </a:rPr>
              <a:t>Learning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3676650"/>
            <a:ext cx="4419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4295775" cy="1619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119503"/>
            <a:ext cx="6648450" cy="369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039112"/>
            <a:ext cx="7048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Text-Image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92" y="1195714"/>
            <a:ext cx="2094387" cy="29554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577578" y="1411813"/>
            <a:ext cx="1226697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83737" y="2781300"/>
            <a:ext cx="1226697" cy="81578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15" idx="4"/>
            <a:endCxn id="11" idx="0"/>
          </p:cNvCxnSpPr>
          <p:nvPr/>
        </p:nvCxnSpPr>
        <p:spPr>
          <a:xfrm rot="5400000">
            <a:off x="2868699" y="1913495"/>
            <a:ext cx="2061910" cy="2582546"/>
          </a:xfrm>
          <a:prstGeom prst="curvedConnector3">
            <a:avLst>
              <a:gd name="adj1" fmla="val 2484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6" idx="4"/>
            <a:endCxn id="21" idx="0"/>
          </p:cNvCxnSpPr>
          <p:nvPr/>
        </p:nvCxnSpPr>
        <p:spPr>
          <a:xfrm rot="16200000" flipH="1">
            <a:off x="5706437" y="3187736"/>
            <a:ext cx="636982" cy="145568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2" y="4235723"/>
            <a:ext cx="3979338" cy="11723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42" y="4234070"/>
            <a:ext cx="4020458" cy="11844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379626"/>
            <a:ext cx="4800600" cy="1414285"/>
          </a:xfrm>
          <a:prstGeom prst="rect">
            <a:avLst/>
          </a:prstGeom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47" y="1537463"/>
            <a:ext cx="3657600" cy="2080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199" y="4038600"/>
            <a:ext cx="290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E: Point cloud encoder</a:t>
            </a:r>
          </a:p>
          <a:p>
            <a:r>
              <a:rPr lang="en-US" dirty="0" smtClean="0"/>
              <a:t>G: Generator network</a:t>
            </a:r>
          </a:p>
          <a:p>
            <a:r>
              <a:rPr lang="en-US" dirty="0" smtClean="0"/>
              <a:t>D: Discriminator network</a:t>
            </a:r>
          </a:p>
          <a:p>
            <a:r>
              <a:rPr lang="en-US" dirty="0" smtClean="0"/>
              <a:t>F: Classifier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7" y="1524000"/>
            <a:ext cx="4572000" cy="2206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3962400"/>
            <a:ext cx="2903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E: Point cloud encoder</a:t>
            </a:r>
          </a:p>
          <a:p>
            <a:r>
              <a:rPr lang="en-US" dirty="0" smtClean="0"/>
              <a:t>G: Generator network</a:t>
            </a:r>
          </a:p>
          <a:p>
            <a:r>
              <a:rPr lang="en-US" dirty="0" smtClean="0"/>
              <a:t>D: Discriminator network</a:t>
            </a:r>
          </a:p>
          <a:p>
            <a:r>
              <a:rPr lang="en-US" dirty="0" smtClean="0"/>
              <a:t>F: Classifier network</a:t>
            </a:r>
          </a:p>
          <a:p>
            <a:r>
              <a:rPr lang="en-US" dirty="0" smtClean="0"/>
              <a:t>P: Point cloud sample</a:t>
            </a:r>
          </a:p>
          <a:p>
            <a:r>
              <a:rPr lang="en-US" dirty="0" smtClean="0"/>
              <a:t>a: Attribute vector</a:t>
            </a:r>
          </a:p>
          <a:p>
            <a:r>
              <a:rPr lang="en-US" dirty="0" smtClean="0"/>
              <a:t>ꜫ: noise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52400" y="1219200"/>
            <a:ext cx="3962400" cy="2374368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input 3D point cloud to encoder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both attribute of class and random noise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ramework(2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47800"/>
            <a:ext cx="4572000" cy="258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4031294"/>
            <a:ext cx="2903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E: Point cloud encoder</a:t>
            </a:r>
          </a:p>
          <a:p>
            <a:r>
              <a:rPr lang="en-US" dirty="0" smtClean="0"/>
              <a:t>G: Generator network</a:t>
            </a:r>
          </a:p>
          <a:p>
            <a:r>
              <a:rPr lang="en-US" dirty="0" smtClean="0"/>
              <a:t>D: Discriminator network</a:t>
            </a:r>
          </a:p>
          <a:p>
            <a:r>
              <a:rPr lang="en-US" dirty="0" smtClean="0"/>
              <a:t>F: Classifier network</a:t>
            </a:r>
          </a:p>
          <a:p>
            <a:r>
              <a:rPr lang="en-US" dirty="0" smtClean="0"/>
              <a:t>P: Point cloud sample</a:t>
            </a:r>
          </a:p>
          <a:p>
            <a:r>
              <a:rPr lang="en-US" dirty="0" smtClean="0"/>
              <a:t>a: Attribute vector</a:t>
            </a:r>
          </a:p>
          <a:p>
            <a:r>
              <a:rPr lang="en-US" dirty="0" smtClean="0"/>
              <a:t>ꜫ: noise</a:t>
            </a:r>
          </a:p>
          <a:p>
            <a:r>
              <a:rPr lang="en-US" dirty="0" smtClean="0"/>
              <a:t>x: point cloud embedding</a:t>
            </a:r>
            <a:endParaRPr lang="en-US" dirty="0"/>
          </a:p>
        </p:txBody>
      </p:sp>
      <p:sp>
        <p:nvSpPr>
          <p:cNvPr id="7" name="object 9"/>
          <p:cNvSpPr txBox="1"/>
          <p:nvPr/>
        </p:nvSpPr>
        <p:spPr>
          <a:xfrm>
            <a:off x="152400" y="1219200"/>
            <a:ext cx="4191000" cy="397993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input 3D point cloud to encoder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 take both attribute of class and random noise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 convert each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respective embedding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create embedding based on given input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1" y="163894"/>
            <a:ext cx="788670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Agenda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40" y="1219201"/>
            <a:ext cx="8646459" cy="533400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Motivation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Problem Definition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Novelty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Limitation of Existing Literature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Ours’ Novelty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Proposed Approach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Text-Image Alignment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Knowledge Graph Construction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Common Sense Embedding Learning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Contrastive GAN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framework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Instance-level Contrastive Embedding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Experiments &amp; Results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Dataset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Overall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Result (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benchmark, backbone and prompt analysis)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Ablation (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t-SNE plot, component and confusion matrix analysis)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Framework(3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572000" cy="2140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3962400"/>
            <a:ext cx="2903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E: Point cloud encoder</a:t>
            </a:r>
          </a:p>
          <a:p>
            <a:r>
              <a:rPr lang="en-US" dirty="0" smtClean="0"/>
              <a:t>G: Generator network</a:t>
            </a:r>
          </a:p>
          <a:p>
            <a:r>
              <a:rPr lang="en-US" dirty="0" smtClean="0"/>
              <a:t>D: Discriminator network</a:t>
            </a:r>
          </a:p>
          <a:p>
            <a:r>
              <a:rPr lang="en-US" dirty="0" smtClean="0"/>
              <a:t>F: Classifier network</a:t>
            </a:r>
          </a:p>
          <a:p>
            <a:r>
              <a:rPr lang="en-US" dirty="0" smtClean="0"/>
              <a:t>P: Point cloud sample</a:t>
            </a:r>
          </a:p>
          <a:p>
            <a:r>
              <a:rPr lang="en-US" dirty="0" smtClean="0"/>
              <a:t>a: Attribute vector</a:t>
            </a:r>
          </a:p>
          <a:p>
            <a:r>
              <a:rPr lang="en-US" dirty="0" smtClean="0"/>
              <a:t>ꜫ: noise</a:t>
            </a:r>
          </a:p>
          <a:p>
            <a:r>
              <a:rPr lang="en-US" dirty="0" smtClean="0"/>
              <a:t>x: point cloud embedding</a:t>
            </a:r>
            <a:endParaRPr lang="en-US" dirty="0"/>
          </a:p>
        </p:txBody>
      </p:sp>
      <p:sp>
        <p:nvSpPr>
          <p:cNvPr id="7" name="object 9"/>
          <p:cNvSpPr txBox="1"/>
          <p:nvPr/>
        </p:nvSpPr>
        <p:spPr>
          <a:xfrm>
            <a:off x="152400" y="1219200"/>
            <a:ext cx="4572000" cy="4413388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input 3D point cloud to encoder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 take both attribute of class and random noise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 convert each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respective embedding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create embedding based on given input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classify the given input 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or fake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Framework(4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1600"/>
            <a:ext cx="5486400" cy="2144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0" y="3995998"/>
            <a:ext cx="2903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E: Point cloud encoder</a:t>
            </a:r>
          </a:p>
          <a:p>
            <a:r>
              <a:rPr lang="en-US" dirty="0" smtClean="0"/>
              <a:t>G: Generator network</a:t>
            </a:r>
          </a:p>
          <a:p>
            <a:r>
              <a:rPr lang="en-US" dirty="0" smtClean="0"/>
              <a:t>D: Discriminator network</a:t>
            </a:r>
          </a:p>
          <a:p>
            <a:r>
              <a:rPr lang="en-US" dirty="0" smtClean="0"/>
              <a:t>F: Classifier network</a:t>
            </a:r>
          </a:p>
          <a:p>
            <a:r>
              <a:rPr lang="en-US" dirty="0" smtClean="0"/>
              <a:t>P: Point cloud sample</a:t>
            </a:r>
          </a:p>
          <a:p>
            <a:r>
              <a:rPr lang="en-US" dirty="0" smtClean="0"/>
              <a:t>a: Attribute vector</a:t>
            </a:r>
          </a:p>
          <a:p>
            <a:r>
              <a:rPr lang="en-US" dirty="0" smtClean="0"/>
              <a:t>ꜫ: noise</a:t>
            </a:r>
          </a:p>
          <a:p>
            <a:r>
              <a:rPr lang="en-US" dirty="0" smtClean="0"/>
              <a:t>x: point cloud embedding</a:t>
            </a:r>
            <a:endParaRPr lang="en-US" dirty="0"/>
          </a:p>
        </p:txBody>
      </p:sp>
      <p:sp>
        <p:nvSpPr>
          <p:cNvPr id="7" name="object 9"/>
          <p:cNvSpPr txBox="1"/>
          <p:nvPr/>
        </p:nvSpPr>
        <p:spPr>
          <a:xfrm>
            <a:off x="152400" y="1371600"/>
            <a:ext cx="4191000" cy="157158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calculate three loss function and optimize through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backprop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0" y="4533813"/>
            <a:ext cx="4343983" cy="647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0" y="5207421"/>
            <a:ext cx="2380615" cy="810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57" y="5957511"/>
            <a:ext cx="2213928" cy="6718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5205" y="610682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" y="3597734"/>
            <a:ext cx="4402715" cy="89806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868085" y="1371600"/>
            <a:ext cx="3675715" cy="1066799"/>
          </a:xfrm>
          <a:prstGeom prst="roundRect">
            <a:avLst>
              <a:gd name="adj" fmla="val 22608"/>
            </a:avLst>
          </a:prstGeom>
          <a:noFill/>
          <a:ln w="28575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1"/>
            <a:ext cx="822960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Instance-level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Contrastive Embedding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74825"/>
            <a:ext cx="3268010" cy="2492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88" y="1905000"/>
            <a:ext cx="2543655" cy="220980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4724400" y="2590800"/>
            <a:ext cx="914400" cy="288925"/>
          </a:xfrm>
          <a:prstGeom prst="left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685799" y="4571469"/>
            <a:ext cx="7591143" cy="169982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similar class instance closer to one another 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Repulsing dissimilar classes sample 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earn it though contrastive loss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85" y="1083684"/>
            <a:ext cx="4402715" cy="8980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Datasets: Real-world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3" y="3558115"/>
            <a:ext cx="3954493" cy="2224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399" y="1524000"/>
            <a:ext cx="149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1. RGB-D</a:t>
            </a:r>
            <a:r>
              <a:rPr lang="en-US" baseline="30000" dirty="0" smtClean="0"/>
              <a:t>[7]</a:t>
            </a:r>
            <a:endParaRPr lang="en-US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648199" y="1524000"/>
            <a:ext cx="249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2. </a:t>
            </a:r>
            <a:r>
              <a:rPr lang="en-US" sz="2400" b="1" dirty="0" err="1" smtClean="0"/>
              <a:t>ScanObjectNN</a:t>
            </a:r>
            <a:r>
              <a:rPr lang="en-US" baseline="30000" dirty="0" smtClean="0"/>
              <a:t>[8]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922621"/>
            <a:ext cx="4149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Total </a:t>
            </a:r>
            <a:r>
              <a:rPr lang="en-US" dirty="0" smtClean="0"/>
              <a:t>class: 51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Seen</a:t>
            </a:r>
            <a:r>
              <a:rPr lang="en-US" dirty="0"/>
              <a:t>/ </a:t>
            </a:r>
            <a:r>
              <a:rPr lang="en-US" dirty="0" smtClean="0"/>
              <a:t>Unseen: 41/10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Train/Valid/Test: 8032/2135/1607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Newly benchmarked real </a:t>
            </a:r>
            <a:r>
              <a:rPr lang="en-US" dirty="0"/>
              <a:t>world </a:t>
            </a: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31535" y="1922621"/>
            <a:ext cx="3404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Total </a:t>
            </a:r>
            <a:r>
              <a:rPr lang="en-US" dirty="0" smtClean="0"/>
              <a:t>class</a:t>
            </a:r>
            <a:r>
              <a:rPr lang="en-US" dirty="0"/>
              <a:t>: 37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Seen</a:t>
            </a:r>
            <a:r>
              <a:rPr lang="en-US" dirty="0"/>
              <a:t>/ </a:t>
            </a:r>
            <a:r>
              <a:rPr lang="en-US" dirty="0" smtClean="0"/>
              <a:t>Unseen</a:t>
            </a:r>
            <a:r>
              <a:rPr lang="en-US" dirty="0"/>
              <a:t>: </a:t>
            </a:r>
            <a:r>
              <a:rPr lang="en-US" dirty="0" smtClean="0"/>
              <a:t>26/11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Train/Valid/Test: </a:t>
            </a:r>
            <a:r>
              <a:rPr lang="en-US" dirty="0" smtClean="0"/>
              <a:t>2902/819/495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Real world dataset</a:t>
            </a:r>
            <a:endParaRPr lang="en-US" dirty="0"/>
          </a:p>
        </p:txBody>
      </p:sp>
      <p:sp>
        <p:nvSpPr>
          <p:cNvPr id="10" name="object 19"/>
          <p:cNvSpPr txBox="1"/>
          <p:nvPr/>
        </p:nvSpPr>
        <p:spPr>
          <a:xfrm>
            <a:off x="304800" y="6013323"/>
            <a:ext cx="8686800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1350" dirty="0" smtClean="0"/>
              <a:t>[</a:t>
            </a:r>
            <a:r>
              <a:rPr lang="en-US" altLang="zh-TW" sz="1200" dirty="0"/>
              <a:t>7</a:t>
            </a:r>
            <a:r>
              <a:rPr lang="en-US" altLang="zh-TW" sz="1200" dirty="0" smtClean="0"/>
              <a:t>] </a:t>
            </a:r>
            <a:r>
              <a:rPr lang="en-US" altLang="zh-TW" sz="1200" dirty="0"/>
              <a:t>K. Lai, L. Bo, X. Ren, and D. Fox, “A large-scale hierarchical multi-view </a:t>
            </a:r>
            <a:r>
              <a:rPr lang="en-US" altLang="zh-TW" sz="1200" dirty="0" err="1" smtClean="0"/>
              <a:t>rgb</a:t>
            </a:r>
            <a:r>
              <a:rPr lang="en-US" altLang="zh-TW" sz="1200" dirty="0" smtClean="0"/>
              <a:t>-d object </a:t>
            </a:r>
            <a:r>
              <a:rPr lang="en-US" altLang="zh-TW" sz="1200" dirty="0"/>
              <a:t>dataset,” in 2011 IEEE international conference on robotics and </a:t>
            </a:r>
            <a:r>
              <a:rPr lang="en-US" altLang="zh-TW" sz="1200" dirty="0" smtClean="0"/>
              <a:t>automation. IEEE</a:t>
            </a:r>
            <a:r>
              <a:rPr lang="en-US" altLang="zh-TW" sz="1200" dirty="0"/>
              <a:t>, 2011, pp. 1817–1824.</a:t>
            </a:r>
            <a:r>
              <a:rPr lang="en-US" altLang="zh-TW" sz="1200" dirty="0" smtClean="0">
                <a:latin typeface="Corbel"/>
              </a:rPr>
              <a:t> [8] </a:t>
            </a:r>
            <a:r>
              <a:rPr lang="en-US" altLang="zh-TW" sz="1200" dirty="0">
                <a:latin typeface="Corbel"/>
              </a:rPr>
              <a:t>M. A. </a:t>
            </a:r>
            <a:r>
              <a:rPr lang="en-US" altLang="zh-TW" sz="1200" dirty="0" err="1">
                <a:latin typeface="Corbel"/>
              </a:rPr>
              <a:t>Uy</a:t>
            </a:r>
            <a:r>
              <a:rPr lang="en-US" altLang="zh-TW" sz="1200" dirty="0">
                <a:latin typeface="Corbel"/>
              </a:rPr>
              <a:t>, Q.-H. Pham, B.-S. Hua, T. Nguyen, and S.-K. Yeung, “</a:t>
            </a:r>
            <a:r>
              <a:rPr lang="en-US" altLang="zh-TW" sz="1200" dirty="0" smtClean="0">
                <a:latin typeface="Corbel"/>
              </a:rPr>
              <a:t>Revisiting point </a:t>
            </a:r>
            <a:r>
              <a:rPr lang="en-US" altLang="zh-TW" sz="1200" dirty="0">
                <a:latin typeface="Corbel"/>
              </a:rPr>
              <a:t>cloud classification: A new benchmark dataset and classification </a:t>
            </a:r>
            <a:r>
              <a:rPr lang="en-US" altLang="zh-TW" sz="1200" dirty="0" smtClean="0">
                <a:latin typeface="Corbel"/>
              </a:rPr>
              <a:t>model on </a:t>
            </a:r>
            <a:r>
              <a:rPr lang="en-US" altLang="zh-TW" sz="1200" dirty="0">
                <a:latin typeface="Corbel"/>
              </a:rPr>
              <a:t>real-world data,” in Proceedings of the IEEE/CVF </a:t>
            </a:r>
            <a:r>
              <a:rPr lang="en-US" altLang="zh-TW" sz="1200" dirty="0" smtClean="0">
                <a:latin typeface="Corbel"/>
              </a:rPr>
              <a:t>ICCV, 2019.</a:t>
            </a:r>
            <a:endParaRPr lang="en-US" altLang="zh-TW" sz="1200" dirty="0">
              <a:latin typeface="Corbe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9" y="3558115"/>
            <a:ext cx="3906076" cy="21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Datasets: </a:t>
            </a:r>
            <a:r>
              <a:rPr lang="en-US" altLang="zh-TW" dirty="0" smtClean="0">
                <a:solidFill>
                  <a:schemeClr val="bg1"/>
                </a:solidFill>
              </a:rPr>
              <a:t>Synthetic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2286" y="2958714"/>
            <a:ext cx="2259827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399" y="1524000"/>
            <a:ext cx="22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r>
              <a:rPr lang="en-US" sz="2400" b="1" dirty="0" smtClean="0"/>
              <a:t>. ModelNet40</a:t>
            </a:r>
            <a:r>
              <a:rPr lang="en-US" baseline="30000" dirty="0" smtClean="0"/>
              <a:t>[9]</a:t>
            </a:r>
            <a:endParaRPr lang="en-US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524000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McGill</a:t>
            </a:r>
            <a:r>
              <a:rPr lang="en-US" baseline="30000" dirty="0" smtClean="0"/>
              <a:t>[10]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922621"/>
            <a:ext cx="3686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Total </a:t>
            </a:r>
            <a:r>
              <a:rPr lang="en-US" dirty="0" smtClean="0"/>
              <a:t>class: </a:t>
            </a:r>
            <a:r>
              <a:rPr lang="en-US" dirty="0"/>
              <a:t>40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Seen</a:t>
            </a:r>
            <a:r>
              <a:rPr lang="en-US" dirty="0"/>
              <a:t>/ </a:t>
            </a:r>
            <a:r>
              <a:rPr lang="en-US" dirty="0" smtClean="0"/>
              <a:t>Unseen: 30/10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Train/Valid/Test: 5852/1560/908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</a:t>
            </a:r>
            <a:r>
              <a:rPr lang="en-US" dirty="0" smtClean="0"/>
              <a:t>idely </a:t>
            </a:r>
            <a:r>
              <a:rPr lang="en-US" dirty="0"/>
              <a:t>used </a:t>
            </a:r>
            <a:r>
              <a:rPr lang="en-US" dirty="0" smtClean="0"/>
              <a:t>and synthetic dataset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1922621"/>
            <a:ext cx="3574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Total </a:t>
            </a:r>
            <a:r>
              <a:rPr lang="en-US" dirty="0" smtClean="0"/>
              <a:t>class</a:t>
            </a:r>
            <a:r>
              <a:rPr lang="en-US" dirty="0"/>
              <a:t>: </a:t>
            </a:r>
            <a:r>
              <a:rPr lang="en-US" dirty="0" smtClean="0"/>
              <a:t>44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Seen</a:t>
            </a:r>
            <a:r>
              <a:rPr lang="en-US" dirty="0"/>
              <a:t>/ </a:t>
            </a:r>
            <a:r>
              <a:rPr lang="en-US" dirty="0" smtClean="0"/>
              <a:t>Unseen</a:t>
            </a:r>
            <a:r>
              <a:rPr lang="en-US" dirty="0"/>
              <a:t>: </a:t>
            </a:r>
            <a:r>
              <a:rPr lang="en-US" dirty="0" smtClean="0"/>
              <a:t>30/14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Train/Valid/Test: </a:t>
            </a:r>
            <a:r>
              <a:rPr lang="en-US" dirty="0" smtClean="0"/>
              <a:t>5852/1560/115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Synthetic </a:t>
            </a:r>
            <a:r>
              <a:rPr lang="en-US" dirty="0"/>
              <a:t>dataset</a:t>
            </a:r>
          </a:p>
        </p:txBody>
      </p:sp>
      <p:sp>
        <p:nvSpPr>
          <p:cNvPr id="10" name="object 19"/>
          <p:cNvSpPr txBox="1"/>
          <p:nvPr/>
        </p:nvSpPr>
        <p:spPr>
          <a:xfrm>
            <a:off x="304800" y="6013323"/>
            <a:ext cx="8686800" cy="589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1350" dirty="0" smtClean="0"/>
              <a:t>[</a:t>
            </a:r>
            <a:r>
              <a:rPr lang="en-US" altLang="zh-TW" sz="1200" dirty="0" smtClean="0"/>
              <a:t>9] </a:t>
            </a:r>
            <a:r>
              <a:rPr lang="en-US" altLang="zh-TW" sz="1200" dirty="0"/>
              <a:t>Z. Wu, S. Song, A. Khosla, F. Yu, L. Zhang, X. Tang, and J. Xiao, “</a:t>
            </a:r>
            <a:r>
              <a:rPr lang="en-US" altLang="zh-TW" sz="1200" dirty="0" smtClean="0"/>
              <a:t>3d </a:t>
            </a:r>
            <a:r>
              <a:rPr lang="en-US" altLang="zh-TW" sz="1200" dirty="0" err="1" smtClean="0"/>
              <a:t>shapenets</a:t>
            </a:r>
            <a:r>
              <a:rPr lang="en-US" altLang="zh-TW" sz="1200" dirty="0"/>
              <a:t>: A deep representation for volumetric shapes,” in Proceedings </a:t>
            </a:r>
            <a:r>
              <a:rPr lang="en-US" altLang="zh-TW" sz="1200" dirty="0" smtClean="0"/>
              <a:t>of the </a:t>
            </a:r>
            <a:r>
              <a:rPr lang="en-US" altLang="zh-TW" sz="1200" dirty="0"/>
              <a:t>IEEE </a:t>
            </a:r>
            <a:r>
              <a:rPr lang="en-US" altLang="zh-TW" sz="1200" dirty="0" smtClean="0"/>
              <a:t>CVPR, 2015</a:t>
            </a:r>
            <a:r>
              <a:rPr lang="en-US" altLang="zh-TW" sz="1200" dirty="0" smtClean="0">
                <a:latin typeface="Corbel"/>
              </a:rPr>
              <a:t>. [10] </a:t>
            </a:r>
            <a:r>
              <a:rPr lang="en-US" altLang="zh-TW" sz="1200" dirty="0">
                <a:latin typeface="Corbel"/>
              </a:rPr>
              <a:t>K. Siddiqi, J. Zhang, D. </a:t>
            </a:r>
            <a:r>
              <a:rPr lang="en-US" altLang="zh-TW" sz="1200" dirty="0" err="1">
                <a:latin typeface="Corbel"/>
              </a:rPr>
              <a:t>Macrini</a:t>
            </a:r>
            <a:r>
              <a:rPr lang="en-US" altLang="zh-TW" sz="1200" dirty="0">
                <a:latin typeface="Corbel"/>
              </a:rPr>
              <a:t>, A. </a:t>
            </a:r>
            <a:r>
              <a:rPr lang="en-US" altLang="zh-TW" sz="1200" dirty="0" err="1">
                <a:latin typeface="Corbel"/>
              </a:rPr>
              <a:t>Shokoufandeh</a:t>
            </a:r>
            <a:r>
              <a:rPr lang="en-US" altLang="zh-TW" sz="1200" dirty="0">
                <a:latin typeface="Corbel"/>
              </a:rPr>
              <a:t>, S. </a:t>
            </a:r>
            <a:r>
              <a:rPr lang="en-US" altLang="zh-TW" sz="1200" dirty="0" err="1">
                <a:latin typeface="Corbel"/>
              </a:rPr>
              <a:t>Bouix</a:t>
            </a:r>
            <a:r>
              <a:rPr lang="en-US" altLang="zh-TW" sz="1200" dirty="0">
                <a:latin typeface="Corbel"/>
              </a:rPr>
              <a:t>, and S. Dickinson</a:t>
            </a:r>
            <a:r>
              <a:rPr lang="en-US" altLang="zh-TW" sz="1200" dirty="0" smtClean="0">
                <a:latin typeface="Corbel"/>
              </a:rPr>
              <a:t>, “</a:t>
            </a:r>
            <a:r>
              <a:rPr lang="en-US" altLang="zh-TW" sz="1200" dirty="0">
                <a:latin typeface="Corbel"/>
              </a:rPr>
              <a:t>Retrieving articulated 3-d models using medial surfaces,” Machine vision </a:t>
            </a:r>
            <a:r>
              <a:rPr lang="en-US" altLang="zh-TW" sz="1200" dirty="0" smtClean="0">
                <a:latin typeface="Corbel"/>
              </a:rPr>
              <a:t>and applications</a:t>
            </a:r>
            <a:r>
              <a:rPr lang="en-US" altLang="zh-TW" sz="1200" dirty="0">
                <a:latin typeface="Corbel"/>
              </a:rPr>
              <a:t>, vol. 19, pp. 261–275, 2008.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91078"/>
            <a:ext cx="3657600" cy="24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Overall Results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1978" y="5345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1: Overall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78" y="1112622"/>
            <a:ext cx="7848600" cy="426153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4422" y="1713538"/>
            <a:ext cx="2044066" cy="1196657"/>
          </a:xfrm>
          <a:prstGeom prst="roundRect">
            <a:avLst>
              <a:gd name="adj" fmla="val 7667"/>
            </a:avLst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76600" y="2933261"/>
            <a:ext cx="2044066" cy="1155700"/>
          </a:xfrm>
          <a:prstGeom prst="roundRect">
            <a:avLst>
              <a:gd name="adj" fmla="val 7667"/>
            </a:avLst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60956" y="4056784"/>
            <a:ext cx="2059710" cy="1183957"/>
          </a:xfrm>
          <a:prstGeom prst="roundRect">
            <a:avLst>
              <a:gd name="adj" fmla="val 7667"/>
            </a:avLst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8778" y="5036572"/>
            <a:ext cx="7848600" cy="17494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682364" y="1394273"/>
            <a:ext cx="1981200" cy="18670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682364" y="1572468"/>
            <a:ext cx="1981200" cy="1916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3"/>
          <p:cNvSpPr txBox="1"/>
          <p:nvPr/>
        </p:nvSpPr>
        <p:spPr>
          <a:xfrm>
            <a:off x="377314" y="5625405"/>
            <a:ext cx="857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[2] A. </a:t>
            </a:r>
            <a:r>
              <a:rPr lang="en-US" altLang="zh-TW" sz="1200" dirty="0" err="1" smtClean="0"/>
              <a:t>Cheraghian</a:t>
            </a:r>
            <a:r>
              <a:rPr lang="en-US" altLang="zh-TW" sz="1200" dirty="0" smtClean="0"/>
              <a:t>, S. Rahman, and L. </a:t>
            </a:r>
            <a:r>
              <a:rPr lang="en-US" altLang="zh-TW" sz="1200" dirty="0" err="1" smtClean="0"/>
              <a:t>Petersson</a:t>
            </a:r>
            <a:r>
              <a:rPr lang="en-US" altLang="zh-TW" sz="1200" dirty="0" smtClean="0"/>
              <a:t>, “Zero-shot learning of 3d point cloud objects,” in 2019 16th International Conference on Machine Vision Applications (MVA). IEEE, 2019, pp. 1–6. [3] A. </a:t>
            </a:r>
            <a:r>
              <a:rPr lang="en-US" altLang="zh-TW" sz="1200" dirty="0" err="1" smtClean="0"/>
              <a:t>Cheraghian</a:t>
            </a:r>
            <a:r>
              <a:rPr lang="en-US" altLang="zh-TW" sz="1200" dirty="0" smtClean="0"/>
              <a:t>, S. Rahman, D. Campbell, and L. </a:t>
            </a:r>
            <a:r>
              <a:rPr lang="en-US" altLang="zh-TW" sz="1200" dirty="0" err="1" smtClean="0"/>
              <a:t>Petersson</a:t>
            </a:r>
            <a:r>
              <a:rPr lang="en-US" altLang="zh-TW" sz="1200" dirty="0" smtClean="0"/>
              <a:t>, “Mitigating the </a:t>
            </a:r>
            <a:r>
              <a:rPr lang="en-US" altLang="zh-TW" sz="1200" dirty="0" err="1" smtClean="0"/>
              <a:t>hubness</a:t>
            </a:r>
            <a:r>
              <a:rPr lang="en-US" altLang="zh-TW" sz="1200" dirty="0"/>
              <a:t> </a:t>
            </a:r>
            <a:r>
              <a:rPr lang="en-US" altLang="zh-TW" sz="1200" dirty="0" smtClean="0"/>
              <a:t>problem for zero-shot learning of 3d objects,” </a:t>
            </a:r>
            <a:r>
              <a:rPr lang="en-US" altLang="zh-TW" sz="1200" dirty="0"/>
              <a:t>in British Machine Vision Conference (BMVC’19), </a:t>
            </a:r>
            <a:r>
              <a:rPr lang="en-US" altLang="zh-TW" sz="1200" dirty="0" smtClean="0"/>
              <a:t>2019 [4</a:t>
            </a:r>
            <a:r>
              <a:rPr lang="en-US" altLang="zh-TW" sz="1200" dirty="0"/>
              <a:t>] A. </a:t>
            </a:r>
            <a:r>
              <a:rPr lang="en-US" altLang="zh-TW" sz="1200" dirty="0" err="1"/>
              <a:t>Cheraghian</a:t>
            </a:r>
            <a:r>
              <a:rPr lang="en-US" altLang="zh-TW" sz="1200" dirty="0"/>
              <a:t>, S. Rahman, D. Campbell, and L. </a:t>
            </a:r>
            <a:r>
              <a:rPr lang="en-US" altLang="zh-TW" sz="1200" dirty="0" err="1"/>
              <a:t>Petersson</a:t>
            </a:r>
            <a:r>
              <a:rPr lang="en-US" altLang="zh-TW" sz="1200" dirty="0"/>
              <a:t>, “</a:t>
            </a:r>
            <a:r>
              <a:rPr lang="en-US" altLang="zh-TW" sz="1200" dirty="0" err="1"/>
              <a:t>Transductive</a:t>
            </a:r>
            <a:r>
              <a:rPr lang="en-US" altLang="zh-TW" sz="1200" dirty="0"/>
              <a:t> zero-shot learning for 3d point cloud classification,” in Proceedings of the IEEE/CVF Winter Conference on Applications of Computer Vision, 2020, pp. </a:t>
            </a:r>
            <a:r>
              <a:rPr lang="en-US" altLang="zh-TW" sz="1200" dirty="0" smtClean="0"/>
              <a:t>923–933 [6</a:t>
            </a:r>
            <a:r>
              <a:rPr lang="en-US" altLang="zh-TW" sz="1200" dirty="0"/>
              <a:t>] Michele, </a:t>
            </a:r>
            <a:r>
              <a:rPr lang="en-US" altLang="zh-TW" sz="1200" dirty="0" err="1"/>
              <a:t>Björn</a:t>
            </a:r>
            <a:r>
              <a:rPr lang="en-US" altLang="zh-TW" sz="1200" dirty="0"/>
              <a:t>, et al. "Generative zero-shot learning for semantic segmentation of 3d point clouds." 2021 International Conference on 3D Vision (3DV). IEEE, 2021.</a:t>
            </a:r>
            <a:endParaRPr lang="zh-TW" altLang="en-US" sz="1200" dirty="0"/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02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Overall </a:t>
            </a:r>
            <a:r>
              <a:rPr lang="en-US" altLang="zh-TW" dirty="0" smtClean="0">
                <a:solidFill>
                  <a:schemeClr val="bg1"/>
                </a:solidFill>
              </a:rPr>
              <a:t>Results (</a:t>
            </a:r>
            <a:r>
              <a:rPr lang="en-US" altLang="zh-TW" dirty="0">
                <a:solidFill>
                  <a:schemeClr val="bg1"/>
                </a:solidFill>
              </a:rPr>
              <a:t>2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4379" y="5448300"/>
            <a:ext cx="452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3: Result on different text prompt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5440" y="297957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2: Overall result on RGB-D dataset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41502"/>
            <a:ext cx="5228410" cy="16037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19400" y="4989576"/>
            <a:ext cx="4457700" cy="3048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633090"/>
            <a:ext cx="5228409" cy="139431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79650" y="2486988"/>
            <a:ext cx="4883150" cy="38954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3"/>
          <p:cNvSpPr txBox="1"/>
          <p:nvPr/>
        </p:nvSpPr>
        <p:spPr>
          <a:xfrm>
            <a:off x="304800" y="6126095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[5] Muhammad Tahmeed Abdullah. "Improving 3D object Recognition with Contextual Information and Meta Learning." Master's thesis in department of Robotics and Mechatronics Engineering, University of Dhaka (2022).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4083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Ablation </a:t>
            </a:r>
            <a:r>
              <a:rPr lang="en-US" b="0" dirty="0" smtClean="0">
                <a:solidFill>
                  <a:schemeClr val="bg1"/>
                </a:solidFill>
              </a:rPr>
              <a:t>Studies: </a:t>
            </a:r>
            <a:r>
              <a:rPr lang="en-US" b="0" dirty="0" smtClean="0">
                <a:solidFill>
                  <a:schemeClr val="bg1"/>
                </a:solidFill>
              </a:rPr>
              <a:t>Component Analysis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73208"/>
            <a:ext cx="7663069" cy="259765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913515" y="3017093"/>
            <a:ext cx="7511553" cy="34229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13515" y="3398060"/>
            <a:ext cx="7511553" cy="3048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13515" y="3740990"/>
            <a:ext cx="7511553" cy="29314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5706" y="3994771"/>
            <a:ext cx="7499362" cy="3048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95227" y="4287918"/>
            <a:ext cx="7529841" cy="3048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66800" y="2292591"/>
            <a:ext cx="1295400" cy="68583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438400" y="2292591"/>
            <a:ext cx="1295400" cy="68583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10000" y="2292591"/>
            <a:ext cx="1295400" cy="68583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13515" y="4786096"/>
            <a:ext cx="751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dirty="0" smtClean="0"/>
              <a:t>4: </a:t>
            </a:r>
            <a:r>
              <a:rPr lang="en-US" dirty="0" smtClean="0"/>
              <a:t>Comparing </a:t>
            </a:r>
            <a:r>
              <a:rPr lang="en-US" dirty="0"/>
              <a:t>result with different components of model. Here ⊕, </a:t>
            </a:r>
            <a:r>
              <a:rPr lang="en-US" b="1" dirty="0"/>
              <a:t>I</a:t>
            </a:r>
            <a:r>
              <a:rPr lang="en-US" dirty="0"/>
              <a:t> and </a:t>
            </a:r>
            <a:r>
              <a:rPr lang="en-US" b="1" dirty="0" smtClean="0"/>
              <a:t>T</a:t>
            </a:r>
            <a:r>
              <a:rPr lang="en-US" dirty="0" smtClean="0"/>
              <a:t> represents </a:t>
            </a:r>
            <a:r>
              <a:rPr lang="en-US" dirty="0"/>
              <a:t>concatenate, image embedding and text embedding respectively.</a:t>
            </a:r>
          </a:p>
        </p:txBody>
      </p:sp>
      <p:cxnSp>
        <p:nvCxnSpPr>
          <p:cNvPr id="29" name="Curved Connector 28"/>
          <p:cNvCxnSpPr>
            <a:stCxn id="15" idx="1"/>
          </p:cNvCxnSpPr>
          <p:nvPr/>
        </p:nvCxnSpPr>
        <p:spPr>
          <a:xfrm rot="10800000" flipH="1">
            <a:off x="913515" y="2015390"/>
            <a:ext cx="153284" cy="1172853"/>
          </a:xfrm>
          <a:prstGeom prst="curvedConnector4">
            <a:avLst>
              <a:gd name="adj1" fmla="val -149135"/>
              <a:gd name="adj2" fmla="val 10061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7" idx="3"/>
            <a:endCxn id="45" idx="3"/>
          </p:cNvCxnSpPr>
          <p:nvPr/>
        </p:nvCxnSpPr>
        <p:spPr>
          <a:xfrm flipH="1" flipV="1">
            <a:off x="8001000" y="1799556"/>
            <a:ext cx="424068" cy="1750904"/>
          </a:xfrm>
          <a:prstGeom prst="curvedConnector3">
            <a:avLst>
              <a:gd name="adj1" fmla="val -53906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66799" y="1760272"/>
            <a:ext cx="2209801" cy="42255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Only text </a:t>
            </a:r>
            <a:r>
              <a:rPr lang="en-US" dirty="0" smtClean="0"/>
              <a:t>embedding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410200" y="1456186"/>
            <a:ext cx="2590800" cy="68673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Concatenate of image and text embedding</a:t>
            </a:r>
            <a:endParaRPr lang="en-US" dirty="0"/>
          </a:p>
        </p:txBody>
      </p:sp>
      <p:cxnSp>
        <p:nvCxnSpPr>
          <p:cNvPr id="49" name="Curved Connector 48"/>
          <p:cNvCxnSpPr>
            <a:stCxn id="18" idx="1"/>
            <a:endCxn id="50" idx="1"/>
          </p:cNvCxnSpPr>
          <p:nvPr/>
        </p:nvCxnSpPr>
        <p:spPr>
          <a:xfrm rot="10800000" flipV="1">
            <a:off x="895227" y="3887564"/>
            <a:ext cx="18288" cy="2070144"/>
          </a:xfrm>
          <a:prstGeom prst="curvedConnector3">
            <a:avLst>
              <a:gd name="adj1" fmla="val 13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95227" y="5692392"/>
            <a:ext cx="2348310" cy="5306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 embedding from both modalities</a:t>
            </a:r>
            <a:endParaRPr lang="en-US" dirty="0"/>
          </a:p>
        </p:txBody>
      </p:sp>
      <p:cxnSp>
        <p:nvCxnSpPr>
          <p:cNvPr id="60" name="Curved Connector 59"/>
          <p:cNvCxnSpPr>
            <a:stCxn id="19" idx="3"/>
            <a:endCxn id="61" idx="3"/>
          </p:cNvCxnSpPr>
          <p:nvPr/>
        </p:nvCxnSpPr>
        <p:spPr>
          <a:xfrm flipH="1">
            <a:off x="8365434" y="4147171"/>
            <a:ext cx="59634" cy="1962279"/>
          </a:xfrm>
          <a:prstGeom prst="curvedConnector3">
            <a:avLst>
              <a:gd name="adj1" fmla="val -38333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638800" y="5665700"/>
            <a:ext cx="2726634" cy="88750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Incorporating point-wise contrastive learning in intermediate feature map</a:t>
            </a:r>
            <a:endParaRPr lang="en-US" dirty="0"/>
          </a:p>
        </p:txBody>
      </p:sp>
      <p:cxnSp>
        <p:nvCxnSpPr>
          <p:cNvPr id="64" name="Curved Connector 63"/>
          <p:cNvCxnSpPr>
            <a:stCxn id="20" idx="1"/>
            <a:endCxn id="65" idx="1"/>
          </p:cNvCxnSpPr>
          <p:nvPr/>
        </p:nvCxnSpPr>
        <p:spPr>
          <a:xfrm rot="10800000" flipH="1">
            <a:off x="895226" y="1984794"/>
            <a:ext cx="2762373" cy="2455525"/>
          </a:xfrm>
          <a:prstGeom prst="curvedConnector3">
            <a:avLst>
              <a:gd name="adj1" fmla="val -827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57600" y="1773514"/>
            <a:ext cx="1333942" cy="42255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4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9" grpId="0" animBg="1"/>
      <p:bldP spid="45" grpId="0" animBg="1"/>
      <p:bldP spid="50" grpId="0" animBg="1"/>
      <p:bldP spid="61" grpId="0" animBg="1"/>
      <p:bldP spid="6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Ablation </a:t>
            </a:r>
            <a:r>
              <a:rPr lang="en-US" b="0" dirty="0" smtClean="0">
                <a:solidFill>
                  <a:schemeClr val="bg1"/>
                </a:solidFill>
              </a:rPr>
              <a:t>Studies: t-SNE </a:t>
            </a:r>
            <a:r>
              <a:rPr lang="en-US" b="0" dirty="0" smtClean="0">
                <a:solidFill>
                  <a:schemeClr val="bg1"/>
                </a:solidFill>
              </a:rPr>
              <a:t>Analysis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85" y="3914554"/>
            <a:ext cx="3872262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5446"/>
            <a:ext cx="3872262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0240" y="6393886"/>
            <a:ext cx="1160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(b) Ours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766558" y="3811793"/>
            <a:ext cx="1253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 Baseline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94" y="1313021"/>
            <a:ext cx="989012" cy="16002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590800" y="1828800"/>
            <a:ext cx="1066800" cy="1041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>
            <a:stCxn id="19" idx="5"/>
          </p:cNvCxnSpPr>
          <p:nvPr/>
        </p:nvCxnSpPr>
        <p:spPr>
          <a:xfrm rot="5400000" flipH="1" flipV="1">
            <a:off x="3935260" y="1242510"/>
            <a:ext cx="1041052" cy="1908831"/>
          </a:xfrm>
          <a:prstGeom prst="curvedConnector4">
            <a:avLst>
              <a:gd name="adj1" fmla="val -21959"/>
              <a:gd name="adj2" fmla="val 5409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10200" y="1221697"/>
            <a:ext cx="3265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Observations:</a:t>
            </a:r>
          </a:p>
          <a:p>
            <a:pPr marL="342900" indent="-342900">
              <a:buAutoNum type="arabicPeriod"/>
            </a:pPr>
            <a:r>
              <a:rPr lang="en-US" dirty="0" smtClean="0"/>
              <a:t>Several unseen classes share </a:t>
            </a:r>
          </a:p>
          <a:p>
            <a:r>
              <a:rPr lang="en-US" dirty="0" smtClean="0"/>
              <a:t>common embedding space(they</a:t>
            </a:r>
          </a:p>
          <a:p>
            <a:r>
              <a:rPr lang="en-US" dirty="0" smtClean="0"/>
              <a:t> closer to each other).</a:t>
            </a:r>
          </a:p>
        </p:txBody>
      </p:sp>
      <p:sp>
        <p:nvSpPr>
          <p:cNvPr id="30" name="Oval 29"/>
          <p:cNvSpPr/>
          <p:nvPr/>
        </p:nvSpPr>
        <p:spPr>
          <a:xfrm>
            <a:off x="1828800" y="1138963"/>
            <a:ext cx="762000" cy="640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>
            <a:stCxn id="30" idx="7"/>
          </p:cNvCxnSpPr>
          <p:nvPr/>
        </p:nvCxnSpPr>
        <p:spPr>
          <a:xfrm rot="16200000" flipH="1">
            <a:off x="3178571" y="533444"/>
            <a:ext cx="1532266" cy="2930992"/>
          </a:xfrm>
          <a:prstGeom prst="curvedConnector4">
            <a:avLst>
              <a:gd name="adj1" fmla="val -14919"/>
              <a:gd name="adj2" fmla="val 51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0867" y="4393049"/>
            <a:ext cx="47788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Solutions:</a:t>
            </a:r>
          </a:p>
          <a:p>
            <a:pPr marL="342900" indent="-342900">
              <a:buAutoNum type="arabicPeriod"/>
            </a:pPr>
            <a:r>
              <a:rPr lang="en-US" dirty="0" smtClean="0"/>
              <a:t>Providing an inter and intra-class self-</a:t>
            </a:r>
          </a:p>
          <a:p>
            <a:r>
              <a:rPr lang="en-US" dirty="0" smtClean="0"/>
              <a:t>supervised contrastive loss can further </a:t>
            </a:r>
          </a:p>
          <a:p>
            <a:r>
              <a:rPr lang="en-US" dirty="0" smtClean="0"/>
              <a:t>Improve the embedding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2. Which make instances of similar class closer </a:t>
            </a:r>
          </a:p>
          <a:p>
            <a:r>
              <a:rPr lang="en-US" dirty="0" smtClean="0"/>
              <a:t>to each other and repulse the instances of other </a:t>
            </a:r>
          </a:p>
          <a:p>
            <a:r>
              <a:rPr lang="en-US" dirty="0" smtClean="0"/>
              <a:t>classes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53951" y="2557046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2. Some class has distinct 3D visual </a:t>
            </a:r>
          </a:p>
          <a:p>
            <a:r>
              <a:rPr lang="en-US" dirty="0" smtClean="0"/>
              <a:t>Embedding(which is expected). </a:t>
            </a:r>
          </a:p>
        </p:txBody>
      </p:sp>
    </p:spTree>
    <p:extLst>
      <p:ext uri="{BB962C8B-B14F-4D97-AF65-F5344CB8AC3E}">
        <p14:creationId xmlns:p14="http://schemas.microsoft.com/office/powerpoint/2010/main" val="5320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5" grpId="0"/>
      <p:bldP spid="30" grpId="0" animBg="1"/>
      <p:bldP spid="46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</a:rPr>
              <a:t>Results Analysis: </a:t>
            </a:r>
            <a:r>
              <a:rPr lang="en-US" dirty="0">
                <a:solidFill>
                  <a:schemeClr val="bg1"/>
                </a:solidFill>
              </a:rPr>
              <a:t>ZSL </a:t>
            </a:r>
            <a:r>
              <a:rPr lang="en-US" dirty="0" smtClean="0">
                <a:solidFill>
                  <a:schemeClr val="bg1"/>
                </a:solidFill>
              </a:rPr>
              <a:t>Confusion Matrix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70" y="2418766"/>
            <a:ext cx="3200400" cy="3159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6" y="2301609"/>
            <a:ext cx="3599963" cy="3437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12770" y="601929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: ZSL confusion matrix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1600" y="3317583"/>
            <a:ext cx="2895600" cy="27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3317583"/>
            <a:ext cx="2895600" cy="27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27187" y="3258079"/>
            <a:ext cx="457200" cy="39840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72200" y="3271600"/>
            <a:ext cx="457200" cy="39840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61" y="1111302"/>
            <a:ext cx="1234217" cy="1079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67" y="1108075"/>
            <a:ext cx="1408033" cy="11665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11302"/>
            <a:ext cx="1676032" cy="1255659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rot="10800000">
            <a:off x="4038600" y="1996809"/>
            <a:ext cx="1828800" cy="14478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5366552" y="2410362"/>
            <a:ext cx="1485567" cy="582930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6200000" flipV="1">
            <a:off x="7003800" y="2573140"/>
            <a:ext cx="1640073" cy="1028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84069" y="5752368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 3DGenZ</a:t>
            </a:r>
            <a:r>
              <a:rPr lang="en-US" sz="1400" baseline="30000" dirty="0" smtClean="0"/>
              <a:t>[6]</a:t>
            </a:r>
            <a:endParaRPr lang="en-US" sz="1600" baseline="30000" dirty="0"/>
          </a:p>
        </p:txBody>
      </p:sp>
      <p:sp>
        <p:nvSpPr>
          <p:cNvPr id="32" name="object 19"/>
          <p:cNvSpPr txBox="1"/>
          <p:nvPr/>
        </p:nvSpPr>
        <p:spPr>
          <a:xfrm>
            <a:off x="304800" y="6416580"/>
            <a:ext cx="86868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TW" sz="1350" dirty="0" smtClean="0"/>
              <a:t>[</a:t>
            </a:r>
            <a:r>
              <a:rPr lang="en-US" altLang="zh-TW" sz="1200" dirty="0"/>
              <a:t>6</a:t>
            </a:r>
            <a:r>
              <a:rPr lang="en-US" altLang="zh-TW" sz="1200" dirty="0" smtClean="0"/>
              <a:t>] </a:t>
            </a:r>
            <a:r>
              <a:rPr lang="en-US" altLang="zh-TW" sz="1200" dirty="0"/>
              <a:t>B. Michele, A. </a:t>
            </a:r>
            <a:r>
              <a:rPr lang="en-US" altLang="zh-TW" sz="1200" dirty="0" err="1"/>
              <a:t>Boulch</a:t>
            </a:r>
            <a:r>
              <a:rPr lang="en-US" altLang="zh-TW" sz="1200" dirty="0"/>
              <a:t>, G. </a:t>
            </a:r>
            <a:r>
              <a:rPr lang="en-US" altLang="zh-TW" sz="1200" dirty="0" err="1"/>
              <a:t>Puy</a:t>
            </a:r>
            <a:r>
              <a:rPr lang="en-US" altLang="zh-TW" sz="1200" dirty="0"/>
              <a:t>, M. Bucher, and R. </a:t>
            </a:r>
            <a:r>
              <a:rPr lang="en-US" altLang="zh-TW" sz="1200" dirty="0" err="1"/>
              <a:t>Marlet</a:t>
            </a:r>
            <a:r>
              <a:rPr lang="en-US" altLang="zh-TW" sz="1200" dirty="0"/>
              <a:t>, “Generative </a:t>
            </a:r>
            <a:r>
              <a:rPr lang="en-US" altLang="zh-TW" sz="1200" dirty="0" smtClean="0"/>
              <a:t>zero-shot learning </a:t>
            </a:r>
            <a:r>
              <a:rPr lang="en-US" altLang="zh-TW" sz="1200" dirty="0"/>
              <a:t>for semantic segmentation of 3d point clouds,” in 2021 International </a:t>
            </a:r>
            <a:r>
              <a:rPr lang="en-US" altLang="zh-TW" sz="1200" dirty="0" smtClean="0"/>
              <a:t>Conference on </a:t>
            </a:r>
            <a:r>
              <a:rPr lang="en-US" altLang="zh-TW" sz="1200" dirty="0"/>
              <a:t>3D Vision (3DV). IEEE, 2021, pp. 992–1002.</a:t>
            </a:r>
            <a:endParaRPr lang="en-US" altLang="zh-TW" sz="1200" dirty="0">
              <a:latin typeface="Corbe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85615" y="5639069"/>
            <a:ext cx="174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(b) Ours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51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570470" cy="4924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Motivation: 2D vs 3D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87565" y="1366686"/>
            <a:ext cx="3733800" cy="3124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kern="0" dirty="0" smtClean="0">
                <a:solidFill>
                  <a:sysClr val="windowText" lastClr="000000"/>
                </a:solidFill>
              </a:rPr>
              <a:t>2D vision: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Limitations: Lack </a:t>
            </a:r>
            <a:r>
              <a:rPr lang="en-US" sz="2400" dirty="0"/>
              <a:t>of </a:t>
            </a:r>
            <a:r>
              <a:rPr lang="en-US" sz="2400" dirty="0"/>
              <a:t>d</a:t>
            </a:r>
            <a:r>
              <a:rPr lang="en-US" sz="2400" dirty="0" smtClean="0"/>
              <a:t>epth</a:t>
            </a:r>
            <a:r>
              <a:rPr lang="en-US" sz="2400" dirty="0" smtClean="0"/>
              <a:t>, </a:t>
            </a:r>
            <a:r>
              <a:rPr lang="en-US" sz="2400" dirty="0" smtClean="0"/>
              <a:t>viewpoint dependency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ysClr val="windowText" lastClr="000000"/>
                </a:solidFill>
              </a:rPr>
              <a:t>harder </a:t>
            </a:r>
            <a:r>
              <a:rPr lang="en-US" sz="2400" kern="0" dirty="0" smtClean="0">
                <a:solidFill>
                  <a:sysClr val="windowText" lastClr="000000"/>
                </a:solidFill>
              </a:rPr>
              <a:t>for 2D </a:t>
            </a:r>
            <a:r>
              <a:rPr lang="en-US" sz="2400" kern="0" dirty="0" smtClean="0">
                <a:solidFill>
                  <a:sysClr val="windowText" lastClr="000000"/>
                </a:solidFill>
              </a:rPr>
              <a:t>vision </a:t>
            </a:r>
            <a:r>
              <a:rPr lang="en-US" sz="2400" kern="0" dirty="0" smtClean="0">
                <a:solidFill>
                  <a:sysClr val="windowText" lastClr="000000"/>
                </a:solidFill>
              </a:rPr>
              <a:t>to perform high level real-world tasks</a:t>
            </a:r>
          </a:p>
        </p:txBody>
      </p:sp>
      <p:pic>
        <p:nvPicPr>
          <p:cNvPr id="20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440" y="4338891"/>
            <a:ext cx="3819359" cy="2139838"/>
          </a:xfrm>
          <a:prstGeom prst="rect">
            <a:avLst/>
          </a:prstGeom>
        </p:spPr>
      </p:pic>
      <p:pic>
        <p:nvPicPr>
          <p:cNvPr id="7170" name="Picture 2" descr="Facial recognition: the case for and against 'total surveillance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1" y="4338891"/>
            <a:ext cx="3812061" cy="21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22080" y="6478729"/>
            <a:ext cx="182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Facial recognition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32476" y="6478729"/>
            <a:ext cx="182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 perception</a:t>
            </a:r>
            <a:endParaRPr lang="en-US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4867440" y="1366686"/>
            <a:ext cx="4031893" cy="3124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kern="0" dirty="0" smtClean="0">
                <a:solidFill>
                  <a:sysClr val="windowText" lastClr="000000"/>
                </a:solidFill>
              </a:rPr>
              <a:t>3D vision: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Advantages: </a:t>
            </a:r>
            <a:r>
              <a:rPr lang="en-US" sz="2400" dirty="0"/>
              <a:t>Depth </a:t>
            </a:r>
            <a:r>
              <a:rPr lang="en-US" sz="2400" dirty="0"/>
              <a:t>p</a:t>
            </a:r>
            <a:r>
              <a:rPr lang="en-US" sz="2400" dirty="0" smtClean="0"/>
              <a:t>erception</a:t>
            </a:r>
            <a:r>
              <a:rPr lang="en-US" sz="2400" dirty="0" smtClean="0"/>
              <a:t>, </a:t>
            </a:r>
            <a:r>
              <a:rPr lang="en-US" sz="2400" dirty="0" smtClean="0"/>
              <a:t>robustness </a:t>
            </a:r>
            <a:r>
              <a:rPr lang="en-US" sz="2400" dirty="0"/>
              <a:t>to </a:t>
            </a:r>
            <a:r>
              <a:rPr lang="en-US" sz="2400" dirty="0" smtClean="0"/>
              <a:t>pose variations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</a:t>
            </a:r>
            <a:r>
              <a:rPr lang="en-US" sz="2400" dirty="0" smtClean="0"/>
              <a:t>recognition </a:t>
            </a:r>
            <a:r>
              <a:rPr lang="en-US" sz="2400" dirty="0" smtClean="0"/>
              <a:t>in </a:t>
            </a:r>
            <a:r>
              <a:rPr lang="en-US" sz="2400" dirty="0"/>
              <a:t>robotics, augmented </a:t>
            </a:r>
            <a:r>
              <a:rPr lang="en-US" sz="2400" dirty="0" smtClean="0"/>
              <a:t>reality </a:t>
            </a:r>
            <a:r>
              <a:rPr lang="en-US" sz="2400" dirty="0"/>
              <a:t>and autonomous vehicles</a:t>
            </a:r>
            <a:endParaRPr lang="en-US" sz="2400" b="1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Results </a:t>
            </a:r>
            <a:r>
              <a:rPr lang="en-US" altLang="zh-TW" dirty="0" smtClean="0">
                <a:solidFill>
                  <a:schemeClr val="bg1"/>
                </a:solidFill>
              </a:rPr>
              <a:t>Analysis</a:t>
            </a:r>
            <a:r>
              <a:rPr lang="en-US" altLang="zh-TW" dirty="0">
                <a:solidFill>
                  <a:schemeClr val="bg1"/>
                </a:solidFill>
              </a:rPr>
              <a:t>: </a:t>
            </a:r>
            <a:r>
              <a:rPr lang="en-US" altLang="zh-TW" dirty="0" smtClean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chemeClr val="bg1"/>
                </a:solidFill>
              </a:rPr>
              <a:t>ZSL </a:t>
            </a:r>
            <a:r>
              <a:rPr lang="en-US" dirty="0" smtClean="0">
                <a:solidFill>
                  <a:schemeClr val="bg1"/>
                </a:solidFill>
              </a:rPr>
              <a:t>Confusion Matrix 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6146" y="573868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: GZSL confusion matrix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5159917"/>
            <a:ext cx="174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(b) Ours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5159917"/>
            <a:ext cx="174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 Baseline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3931923" cy="3564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67" y="1447800"/>
            <a:ext cx="3910030" cy="35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80829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28600" y="1219200"/>
            <a:ext cx="8839200" cy="529019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commonsense knowledge graph with GCN to </a:t>
            </a:r>
            <a:r>
              <a:rPr lang="en-US" sz="2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 commonsense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co-attention based multi-model learning to distil info from both semantic and 2D visual data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design an contrastive based generative framework to distil unseen augmented features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findings showed that our method outperformed existing approach on a 3D visual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should be done on other task like segmentation, detection in Zero shot setup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2400" kern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kern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80829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3"/>
          <p:cNvSpPr txBox="1"/>
          <p:nvPr/>
        </p:nvSpPr>
        <p:spPr>
          <a:xfrm>
            <a:off x="304800" y="1371600"/>
            <a:ext cx="85725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[1</a:t>
            </a:r>
            <a:r>
              <a:rPr lang="en-US" altLang="zh-TW" sz="1400" dirty="0"/>
              <a:t>] C. R. Qi, H. Su, K. Mo, and L. J. </a:t>
            </a:r>
            <a:r>
              <a:rPr lang="en-US" altLang="zh-TW" sz="1400" dirty="0" err="1"/>
              <a:t>Guibas</a:t>
            </a:r>
            <a:r>
              <a:rPr lang="en-US" altLang="zh-TW" sz="1400" dirty="0"/>
              <a:t>, “</a:t>
            </a:r>
            <a:r>
              <a:rPr lang="en-US" altLang="zh-TW" sz="1400" dirty="0" err="1"/>
              <a:t>Pointnet</a:t>
            </a:r>
            <a:r>
              <a:rPr lang="en-US" altLang="zh-TW" sz="1400" dirty="0"/>
              <a:t>: Deep learning </a:t>
            </a:r>
            <a:r>
              <a:rPr lang="en-US" altLang="zh-TW" sz="1400" dirty="0" smtClean="0"/>
              <a:t>on point </a:t>
            </a:r>
            <a:r>
              <a:rPr lang="en-US" altLang="zh-TW" sz="1400" dirty="0"/>
              <a:t>sets for 3d classification and segmentation,” in Proceedings of the </a:t>
            </a:r>
            <a:r>
              <a:rPr lang="en-US" altLang="zh-TW" sz="1400" dirty="0" smtClean="0"/>
              <a:t>IEEE conference </a:t>
            </a:r>
            <a:r>
              <a:rPr lang="en-US" altLang="zh-TW" sz="1400" dirty="0"/>
              <a:t>on computer vision and pattern recognition, 2017, pp. </a:t>
            </a:r>
            <a:r>
              <a:rPr lang="en-US" altLang="zh-TW" sz="1400" dirty="0" smtClean="0"/>
              <a:t>652–660</a:t>
            </a:r>
          </a:p>
          <a:p>
            <a:r>
              <a:rPr lang="en-US" altLang="zh-TW" sz="1400" dirty="0"/>
              <a:t>[2] A. </a:t>
            </a:r>
            <a:r>
              <a:rPr lang="en-US" altLang="zh-TW" sz="1400" dirty="0" err="1"/>
              <a:t>Cheraghian</a:t>
            </a:r>
            <a:r>
              <a:rPr lang="en-US" altLang="zh-TW" sz="1400" dirty="0"/>
              <a:t>, S. Rahman, and L. </a:t>
            </a:r>
            <a:r>
              <a:rPr lang="en-US" altLang="zh-TW" sz="1400" dirty="0" err="1"/>
              <a:t>Petersson</a:t>
            </a:r>
            <a:r>
              <a:rPr lang="en-US" altLang="zh-TW" sz="1400" dirty="0"/>
              <a:t>, “Zero-shot learning of 3d point cloud objects,” in 2019 16th International Conference on Machine Vision Applications (MVA). IEEE, 2019, pp. 1–6. </a:t>
            </a:r>
            <a:endParaRPr lang="en-US" altLang="zh-TW" sz="1400" dirty="0" smtClean="0"/>
          </a:p>
          <a:p>
            <a:r>
              <a:rPr lang="en-US" altLang="zh-TW" sz="1400" dirty="0" smtClean="0"/>
              <a:t>[</a:t>
            </a:r>
            <a:r>
              <a:rPr lang="en-US" altLang="zh-TW" sz="1400" dirty="0"/>
              <a:t>3] A. </a:t>
            </a:r>
            <a:r>
              <a:rPr lang="en-US" altLang="zh-TW" sz="1400" dirty="0" err="1"/>
              <a:t>Cheraghian</a:t>
            </a:r>
            <a:r>
              <a:rPr lang="en-US" altLang="zh-TW" sz="1400" dirty="0"/>
              <a:t>, S. Rahman, D. Campbell, and L. </a:t>
            </a:r>
            <a:r>
              <a:rPr lang="en-US" altLang="zh-TW" sz="1400" dirty="0" err="1"/>
              <a:t>Petersson</a:t>
            </a:r>
            <a:r>
              <a:rPr lang="en-US" altLang="zh-TW" sz="1400" dirty="0"/>
              <a:t>, “Mitigating the </a:t>
            </a:r>
            <a:r>
              <a:rPr lang="en-US" altLang="zh-TW" sz="1400" dirty="0" err="1"/>
              <a:t>hubness</a:t>
            </a:r>
            <a:r>
              <a:rPr lang="en-US" altLang="zh-TW" sz="1400" dirty="0"/>
              <a:t> problem for zero-shot learning of 3d objects,”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 preprint arXiv:1907.06371, </a:t>
            </a:r>
            <a:r>
              <a:rPr lang="en-US" altLang="zh-TW" sz="1400" dirty="0" smtClean="0"/>
              <a:t>2019</a:t>
            </a:r>
          </a:p>
          <a:p>
            <a:r>
              <a:rPr lang="en-US" altLang="zh-TW" sz="1400" dirty="0"/>
              <a:t>[4] A. </a:t>
            </a:r>
            <a:r>
              <a:rPr lang="en-US" altLang="zh-TW" sz="1400" dirty="0" err="1"/>
              <a:t>Cheraghian</a:t>
            </a:r>
            <a:r>
              <a:rPr lang="en-US" altLang="zh-TW" sz="1400" dirty="0"/>
              <a:t>, S. Rahman, D. Campbell, and L. </a:t>
            </a:r>
            <a:r>
              <a:rPr lang="en-US" altLang="zh-TW" sz="1400" dirty="0" err="1"/>
              <a:t>Petersson</a:t>
            </a:r>
            <a:r>
              <a:rPr lang="en-US" altLang="zh-TW" sz="1400" dirty="0"/>
              <a:t>, “</a:t>
            </a:r>
            <a:r>
              <a:rPr lang="en-US" altLang="zh-TW" sz="1400" dirty="0" err="1"/>
              <a:t>Transductive</a:t>
            </a:r>
            <a:r>
              <a:rPr lang="en-US" altLang="zh-TW" sz="1400" dirty="0"/>
              <a:t> zero-shot learning for 3d point cloud classification,” in Proceedings of the IEEE/CVF Winter Conference on Applications of Computer Vision, 2020, pp. 923–933. </a:t>
            </a:r>
            <a:endParaRPr lang="en-US" altLang="zh-TW" sz="1400" dirty="0" smtClean="0"/>
          </a:p>
          <a:p>
            <a:r>
              <a:rPr lang="en-US" altLang="zh-TW" sz="1400" dirty="0" smtClean="0"/>
              <a:t>[</a:t>
            </a:r>
            <a:r>
              <a:rPr lang="en-US" altLang="zh-TW" sz="1400" dirty="0"/>
              <a:t>5] Muhammad Tahmeed Abdullah. "Improving 3D object Recognition with Contextual Information and Meta Learning." Master's thesis in department of Robotics and Mechatronics Engineering, University of Dhaka (2022</a:t>
            </a:r>
            <a:r>
              <a:rPr lang="en-US" altLang="zh-TW" sz="1400" dirty="0" smtClean="0"/>
              <a:t>).</a:t>
            </a:r>
          </a:p>
          <a:p>
            <a:r>
              <a:rPr lang="en-US" altLang="zh-TW" sz="1400" dirty="0"/>
              <a:t>[6] Michele, </a:t>
            </a:r>
            <a:r>
              <a:rPr lang="en-US" altLang="zh-TW" sz="1400" dirty="0" err="1"/>
              <a:t>Björn</a:t>
            </a:r>
            <a:r>
              <a:rPr lang="en-US" altLang="zh-TW" sz="1400" dirty="0"/>
              <a:t>, et al. "Generative zero-shot learning for semantic segmentation of 3d point clouds." 2021 International Conference on 3D Vision (3DV). IEEE, 2021</a:t>
            </a:r>
            <a:r>
              <a:rPr lang="en-US" altLang="zh-TW" sz="1400" dirty="0" smtClean="0"/>
              <a:t>.</a:t>
            </a:r>
          </a:p>
          <a:p>
            <a:r>
              <a:rPr lang="en-US" altLang="zh-TW" sz="1400" dirty="0" smtClean="0"/>
              <a:t>[7] </a:t>
            </a:r>
            <a:r>
              <a:rPr lang="en-US" altLang="zh-TW" sz="1400" dirty="0"/>
              <a:t>K. Lai, L. Bo, X. Ren, and D. Fox, “A large-scale hierarchical multi-view 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-d object dataset,” in 2011 IEEE international conference on robotics and automation. IEEE, 2011, pp. 1817–1824.</a:t>
            </a:r>
            <a:r>
              <a:rPr lang="en-US" altLang="zh-TW" sz="1400" dirty="0">
                <a:latin typeface="Corbel"/>
              </a:rPr>
              <a:t> </a:t>
            </a:r>
            <a:endParaRPr lang="en-US" altLang="zh-TW" sz="1400" dirty="0" smtClean="0">
              <a:latin typeface="Corbel"/>
            </a:endParaRPr>
          </a:p>
          <a:p>
            <a:r>
              <a:rPr lang="en-US" altLang="zh-TW" sz="1400" dirty="0" smtClean="0">
                <a:latin typeface="Corbel"/>
              </a:rPr>
              <a:t>[8] </a:t>
            </a:r>
            <a:r>
              <a:rPr lang="en-US" altLang="zh-TW" sz="1400" dirty="0">
                <a:latin typeface="Corbel"/>
              </a:rPr>
              <a:t>M. A. </a:t>
            </a:r>
            <a:r>
              <a:rPr lang="en-US" altLang="zh-TW" sz="1400" dirty="0" err="1">
                <a:latin typeface="Corbel"/>
              </a:rPr>
              <a:t>Uy</a:t>
            </a:r>
            <a:r>
              <a:rPr lang="en-US" altLang="zh-TW" sz="1400" dirty="0">
                <a:latin typeface="Corbel"/>
              </a:rPr>
              <a:t>, Q.-H. Pham, B.-S. Hua, T. Nguyen, and S.-K. Yeung, “Revisiting point cloud classification: A new benchmark dataset and classification model on real-world data,” in Proceedings of the IEEE/CVF ICCV, 2019</a:t>
            </a:r>
            <a:r>
              <a:rPr lang="en-US" altLang="zh-TW" sz="1400" dirty="0" smtClean="0">
                <a:latin typeface="Corbel"/>
              </a:rPr>
              <a:t>.</a:t>
            </a:r>
          </a:p>
          <a:p>
            <a:r>
              <a:rPr lang="en-US" altLang="zh-TW" sz="1400" dirty="0" smtClean="0"/>
              <a:t>[9] </a:t>
            </a:r>
            <a:r>
              <a:rPr lang="en-US" altLang="zh-TW" sz="1400" dirty="0"/>
              <a:t>Z. Wu, S. Song, A. Khosla, F. Yu, L. Zhang, X. Tang, and J. Xiao, “3d </a:t>
            </a:r>
            <a:r>
              <a:rPr lang="en-US" altLang="zh-TW" sz="1400" dirty="0" err="1"/>
              <a:t>shapenets</a:t>
            </a:r>
            <a:r>
              <a:rPr lang="en-US" altLang="zh-TW" sz="1400" dirty="0"/>
              <a:t>: A deep representation for volumetric shapes,” in Proceedings of the IEEE CVPR, 2015</a:t>
            </a:r>
            <a:r>
              <a:rPr lang="en-US" altLang="zh-TW" sz="1400" dirty="0">
                <a:latin typeface="Corbel"/>
              </a:rPr>
              <a:t>. </a:t>
            </a:r>
            <a:endParaRPr lang="en-US" altLang="zh-TW" sz="1400" dirty="0" smtClean="0">
              <a:latin typeface="Corbel"/>
            </a:endParaRPr>
          </a:p>
          <a:p>
            <a:r>
              <a:rPr lang="en-US" altLang="zh-TW" sz="1400" dirty="0" smtClean="0">
                <a:latin typeface="Corbel"/>
              </a:rPr>
              <a:t>[10] </a:t>
            </a:r>
            <a:r>
              <a:rPr lang="en-US" altLang="zh-TW" sz="1400" dirty="0">
                <a:latin typeface="Corbel"/>
              </a:rPr>
              <a:t>K. Siddiqi, J. Zhang, D. </a:t>
            </a:r>
            <a:r>
              <a:rPr lang="en-US" altLang="zh-TW" sz="1400" dirty="0" err="1">
                <a:latin typeface="Corbel"/>
              </a:rPr>
              <a:t>Macrini</a:t>
            </a:r>
            <a:r>
              <a:rPr lang="en-US" altLang="zh-TW" sz="1400" dirty="0">
                <a:latin typeface="Corbel"/>
              </a:rPr>
              <a:t>, A. </a:t>
            </a:r>
            <a:r>
              <a:rPr lang="en-US" altLang="zh-TW" sz="1400" dirty="0" err="1">
                <a:latin typeface="Corbel"/>
              </a:rPr>
              <a:t>Shokoufandeh</a:t>
            </a:r>
            <a:r>
              <a:rPr lang="en-US" altLang="zh-TW" sz="1400" dirty="0">
                <a:latin typeface="Corbel"/>
              </a:rPr>
              <a:t>, S. </a:t>
            </a:r>
            <a:r>
              <a:rPr lang="en-US" altLang="zh-TW" sz="1400" dirty="0" err="1">
                <a:latin typeface="Corbel"/>
              </a:rPr>
              <a:t>Bouix</a:t>
            </a:r>
            <a:r>
              <a:rPr lang="en-US" altLang="zh-TW" sz="1400" dirty="0">
                <a:latin typeface="Corbel"/>
              </a:rPr>
              <a:t>, and S. Dickinson, “Retrieving articulated 3-d models using medial surfaces,” Machine vision and applications, vol. 19, pp. 261–275, 2008.</a:t>
            </a:r>
          </a:p>
          <a:p>
            <a:endParaRPr lang="en-US" altLang="zh-TW" sz="1200" dirty="0">
              <a:latin typeface="Corbel"/>
            </a:endParaRPr>
          </a:p>
          <a:p>
            <a:endParaRPr lang="zh-TW" altLang="en-US" sz="1200" dirty="0"/>
          </a:p>
          <a:p>
            <a:endParaRPr lang="zh-TW" altLang="en-US" sz="1200" dirty="0"/>
          </a:p>
          <a:p>
            <a:endParaRPr lang="zh-TW" altLang="en-US" sz="1200" dirty="0"/>
          </a:p>
          <a:p>
            <a:endParaRPr lang="zh-TW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80829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Reference(2)</a:t>
            </a:r>
            <a:endParaRPr 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3"/>
          <p:cNvSpPr txBox="1"/>
          <p:nvPr/>
        </p:nvSpPr>
        <p:spPr>
          <a:xfrm>
            <a:off x="304800" y="1295400"/>
            <a:ext cx="883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[11] G.-S. </a:t>
            </a:r>
            <a:r>
              <a:rPr lang="en-US" altLang="zh-TW" sz="1400" dirty="0" err="1"/>
              <a:t>Xie</a:t>
            </a:r>
            <a:r>
              <a:rPr lang="en-US" altLang="zh-TW" sz="1400" dirty="0"/>
              <a:t>, L. Liu, X. </a:t>
            </a:r>
            <a:r>
              <a:rPr lang="en-US" altLang="zh-TW" sz="1400" dirty="0" err="1"/>
              <a:t>Jin</a:t>
            </a:r>
            <a:r>
              <a:rPr lang="en-US" altLang="zh-TW" sz="1400" dirty="0"/>
              <a:t>, F. Zhu, Z. Zhang, J. Qin, Y. Yao, and L. Shao, “Attentive region embedding network for zero-shot learning,” in Proceedings of </a:t>
            </a:r>
            <a:r>
              <a:rPr lang="en-US" altLang="zh-TW" sz="1400" dirty="0" smtClean="0"/>
              <a:t>the IEEE/CVF </a:t>
            </a:r>
            <a:r>
              <a:rPr lang="en-US" altLang="zh-TW" sz="1400" dirty="0"/>
              <a:t>conference on computer vision and pattern recognition, 2019, pp.</a:t>
            </a:r>
          </a:p>
          <a:p>
            <a:r>
              <a:rPr lang="en-US" altLang="zh-TW" sz="1400" dirty="0"/>
              <a:t>9384–9393</a:t>
            </a:r>
          </a:p>
          <a:p>
            <a:r>
              <a:rPr lang="en-US" altLang="zh-TW" sz="1400" dirty="0"/>
              <a:t>[12] Y. Liu, J. </a:t>
            </a:r>
            <a:r>
              <a:rPr lang="en-US" altLang="zh-TW" sz="1400" dirty="0" err="1"/>
              <a:t>Guo</a:t>
            </a:r>
            <a:r>
              <a:rPr lang="en-US" altLang="zh-TW" sz="1400" dirty="0"/>
              <a:t>, D. </a:t>
            </a:r>
            <a:r>
              <a:rPr lang="en-US" altLang="zh-TW" sz="1400" dirty="0" err="1"/>
              <a:t>Cai</a:t>
            </a:r>
            <a:r>
              <a:rPr lang="en-US" altLang="zh-TW" sz="1400" dirty="0"/>
              <a:t>, and X. He, “Attribute attention for semantic disambiguation in zero-shot learning,” in Proceedings of the IEEE/CVF international conference on computer vision, 2019, pp. 6698–6707.</a:t>
            </a:r>
          </a:p>
          <a:p>
            <a:r>
              <a:rPr lang="en-US" altLang="zh-TW" sz="1400" dirty="0"/>
              <a:t>[13] G.-S. </a:t>
            </a:r>
            <a:r>
              <a:rPr lang="en-US" altLang="zh-TW" sz="1400" dirty="0" err="1"/>
              <a:t>Xie</a:t>
            </a:r>
            <a:r>
              <a:rPr lang="en-US" altLang="zh-TW" sz="1400" dirty="0"/>
              <a:t>, L. Liu, F. Zhu, F. Zhao, Z. Zhang, Y. Yao, J. Qin, and L. Shao, “</a:t>
            </a:r>
            <a:r>
              <a:rPr lang="en-US" altLang="zh-TW" sz="1400" dirty="0" smtClean="0"/>
              <a:t>Region graph </a:t>
            </a:r>
            <a:r>
              <a:rPr lang="en-US" altLang="zh-TW" sz="1400" dirty="0"/>
              <a:t>embedding network for zero-shot learning,” in Computer </a:t>
            </a:r>
            <a:r>
              <a:rPr lang="en-US" altLang="zh-TW" sz="1400" dirty="0" smtClean="0"/>
              <a:t>Vision–ECCV 2020</a:t>
            </a:r>
            <a:r>
              <a:rPr lang="en-US" altLang="zh-TW" sz="1400" dirty="0"/>
              <a:t>: 16th European Conference, Glasgow, UK, August 23–28, 2020, Proceedings, Part IV 16. Springer, 2020, pp. 562–580.</a:t>
            </a:r>
          </a:p>
          <a:p>
            <a:r>
              <a:rPr lang="en-US" altLang="zh-TW" sz="1400" dirty="0"/>
              <a:t>[14] W. Xu, Y. Xian, J. Wang, B. </a:t>
            </a:r>
            <a:r>
              <a:rPr lang="en-US" altLang="zh-TW" sz="1400" dirty="0" err="1"/>
              <a:t>Schiele</a:t>
            </a:r>
            <a:r>
              <a:rPr lang="en-US" altLang="zh-TW" sz="1400" dirty="0"/>
              <a:t>, and Z. </a:t>
            </a:r>
            <a:r>
              <a:rPr lang="en-US" altLang="zh-TW" sz="1400" dirty="0" err="1"/>
              <a:t>Akata</a:t>
            </a:r>
            <a:r>
              <a:rPr lang="en-US" altLang="zh-TW" sz="1400" dirty="0"/>
              <a:t>, “Attribute prototype network for zero-shot learning,” Advances in Neural Information Processing Systems, vol. 33, pp. 21 969–21 980, 2020.</a:t>
            </a:r>
          </a:p>
          <a:p>
            <a:r>
              <a:rPr lang="en-US" altLang="zh-TW" sz="1400" dirty="0"/>
              <a:t>[15] Y. Liu, L. Zhou, X. Bai, Y. Huang, L. </a:t>
            </a:r>
            <a:r>
              <a:rPr lang="en-US" altLang="zh-TW" sz="1400" dirty="0" err="1"/>
              <a:t>Gu</a:t>
            </a:r>
            <a:r>
              <a:rPr lang="en-US" altLang="zh-TW" sz="1400" dirty="0"/>
              <a:t>, J. Zhou, and T. Harada, “</a:t>
            </a:r>
            <a:r>
              <a:rPr lang="en-US" altLang="zh-TW" sz="1400" dirty="0" smtClean="0"/>
              <a:t>Goal-oriented gaze </a:t>
            </a:r>
            <a:r>
              <a:rPr lang="en-US" altLang="zh-TW" sz="1400" dirty="0"/>
              <a:t>estimation for zero-shot learning,” in Proceedings of the IEEE/CVF conference on computer vision and pattern recognition, 2021, pp. 3794–3803.</a:t>
            </a:r>
          </a:p>
          <a:p>
            <a:r>
              <a:rPr lang="en-US" altLang="zh-TW" sz="1400" dirty="0"/>
              <a:t>[16] M. F. </a:t>
            </a:r>
            <a:r>
              <a:rPr lang="en-US" altLang="zh-TW" sz="1400" dirty="0" err="1"/>
              <a:t>Naeem</a:t>
            </a:r>
            <a:r>
              <a:rPr lang="en-US" altLang="zh-TW" sz="1400" dirty="0"/>
              <a:t>, Y. Xian, F. </a:t>
            </a:r>
            <a:r>
              <a:rPr lang="en-US" altLang="zh-TW" sz="1400" dirty="0" err="1"/>
              <a:t>Tombari</a:t>
            </a:r>
            <a:r>
              <a:rPr lang="en-US" altLang="zh-TW" sz="1400" dirty="0"/>
              <a:t>, and Z. </a:t>
            </a:r>
            <a:r>
              <a:rPr lang="en-US" altLang="zh-TW" sz="1400" dirty="0" err="1"/>
              <a:t>Akata</a:t>
            </a:r>
            <a:r>
              <a:rPr lang="en-US" altLang="zh-TW" sz="1400" dirty="0"/>
              <a:t>, “Learning graph </a:t>
            </a:r>
            <a:r>
              <a:rPr lang="en-US" altLang="zh-TW" sz="1400" dirty="0" err="1"/>
              <a:t>embeddings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for compositional </a:t>
            </a:r>
            <a:r>
              <a:rPr lang="en-US" altLang="zh-TW" sz="1400" dirty="0"/>
              <a:t>zero-shot learning,” in Proceedings of the IEEE/CVF </a:t>
            </a:r>
            <a:r>
              <a:rPr lang="en-US" altLang="zh-TW" sz="1400" dirty="0" smtClean="0"/>
              <a:t>Conference on </a:t>
            </a:r>
            <a:r>
              <a:rPr lang="en-US" altLang="zh-TW" sz="1400" dirty="0"/>
              <a:t>Computer Vision and Pattern Recognition, 2021, pp. 953–962.</a:t>
            </a:r>
          </a:p>
          <a:p>
            <a:r>
              <a:rPr lang="en-US" altLang="zh-TW" sz="1400" dirty="0"/>
              <a:t>[17] Y. Xian, T. Lorenz, B. </a:t>
            </a:r>
            <a:r>
              <a:rPr lang="en-US" altLang="zh-TW" sz="1400" dirty="0" err="1"/>
              <a:t>Schiele</a:t>
            </a:r>
            <a:r>
              <a:rPr lang="en-US" altLang="zh-TW" sz="1400" dirty="0"/>
              <a:t>, and Z. </a:t>
            </a:r>
            <a:r>
              <a:rPr lang="en-US" altLang="zh-TW" sz="1400" dirty="0" err="1"/>
              <a:t>Akata</a:t>
            </a:r>
            <a:r>
              <a:rPr lang="en-US" altLang="zh-TW" sz="1400" dirty="0"/>
              <a:t>, “Feature generating networks </a:t>
            </a:r>
            <a:r>
              <a:rPr lang="en-US" altLang="zh-TW" sz="1400" dirty="0" smtClean="0"/>
              <a:t>for zero-shot </a:t>
            </a:r>
            <a:r>
              <a:rPr lang="en-US" altLang="zh-TW" sz="1400" dirty="0"/>
              <a:t>learning,” in Proceedings of the IEEE conference on computer </a:t>
            </a:r>
            <a:r>
              <a:rPr lang="en-US" altLang="zh-TW" sz="1400" dirty="0" smtClean="0"/>
              <a:t>vision and </a:t>
            </a:r>
            <a:r>
              <a:rPr lang="en-US" altLang="zh-TW" sz="1400" dirty="0"/>
              <a:t>pattern recognition, 2018, pp. 5542–5551</a:t>
            </a:r>
          </a:p>
          <a:p>
            <a:r>
              <a:rPr lang="en-US" altLang="zh-TW" sz="1400" dirty="0"/>
              <a:t>[18] E. </a:t>
            </a:r>
            <a:r>
              <a:rPr lang="en-US" altLang="zh-TW" sz="1400" dirty="0" err="1"/>
              <a:t>Schonfeld</a:t>
            </a:r>
            <a:r>
              <a:rPr lang="en-US" altLang="zh-TW" sz="1400" dirty="0"/>
              <a:t>, S. </a:t>
            </a:r>
            <a:r>
              <a:rPr lang="en-US" altLang="zh-TW" sz="1400" dirty="0" err="1"/>
              <a:t>Ebrahimi</a:t>
            </a:r>
            <a:r>
              <a:rPr lang="en-US" altLang="zh-TW" sz="1400" dirty="0"/>
              <a:t>, S. Sinha, T. Darrell, and Z. </a:t>
            </a:r>
            <a:r>
              <a:rPr lang="en-US" altLang="zh-TW" sz="1400" dirty="0" err="1"/>
              <a:t>Akata</a:t>
            </a:r>
            <a:r>
              <a:rPr lang="en-US" altLang="zh-TW" sz="1400" dirty="0"/>
              <a:t>, “Generalized </a:t>
            </a:r>
            <a:r>
              <a:rPr lang="en-US" altLang="zh-TW" sz="1400" dirty="0" err="1"/>
              <a:t>zeroand</a:t>
            </a:r>
            <a:r>
              <a:rPr lang="en-US" altLang="zh-TW" sz="1400" dirty="0"/>
              <a:t> few-shot learning via aligned </a:t>
            </a:r>
            <a:r>
              <a:rPr lang="en-US" altLang="zh-TW" sz="1400" dirty="0" err="1"/>
              <a:t>variational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autoencoders</a:t>
            </a:r>
            <a:r>
              <a:rPr lang="en-US" altLang="zh-TW" sz="1400" dirty="0"/>
              <a:t>,” in Proceedings </a:t>
            </a:r>
            <a:r>
              <a:rPr lang="en-US" altLang="zh-TW" sz="1400" dirty="0" smtClean="0"/>
              <a:t>of the </a:t>
            </a:r>
            <a:r>
              <a:rPr lang="en-US" altLang="zh-TW" sz="1400" dirty="0"/>
              <a:t>IEEE/CVF Conference on Computer Vision and Pattern Recognition, </a:t>
            </a:r>
            <a:r>
              <a:rPr lang="en-US" altLang="zh-TW" sz="1400" dirty="0" smtClean="0"/>
              <a:t>2019, pp</a:t>
            </a:r>
            <a:r>
              <a:rPr lang="en-US" altLang="zh-TW" sz="1400" dirty="0"/>
              <a:t>. 8247–8255.</a:t>
            </a:r>
          </a:p>
          <a:p>
            <a:r>
              <a:rPr lang="en-US" altLang="zh-TW" sz="1400" dirty="0"/>
              <a:t>[19] H. Huang, C. Wang, P. S. Yu, and C.-D. Wang, “Generative dual </a:t>
            </a:r>
            <a:r>
              <a:rPr lang="en-US" altLang="zh-TW" sz="1400" dirty="0" smtClean="0"/>
              <a:t>adversarial network </a:t>
            </a:r>
            <a:r>
              <a:rPr lang="en-US" altLang="zh-TW" sz="1400" dirty="0"/>
              <a:t>for generalized zero-shot learning,” in Proceedings of the </a:t>
            </a:r>
            <a:r>
              <a:rPr lang="en-US" altLang="zh-TW" sz="1400" dirty="0" smtClean="0"/>
              <a:t>IEEE/CVF conference </a:t>
            </a:r>
            <a:r>
              <a:rPr lang="en-US" altLang="zh-TW" sz="1400" dirty="0"/>
              <a:t>on computer vision and pattern recognition, 2019, pp. 801–810</a:t>
            </a:r>
          </a:p>
          <a:p>
            <a:r>
              <a:rPr lang="en-US" altLang="zh-TW" sz="1400" dirty="0"/>
              <a:t>[20] S. Narayan, A. Gupta, F. S. Khan, C. G. </a:t>
            </a:r>
            <a:r>
              <a:rPr lang="en-US" altLang="zh-TW" sz="1400" dirty="0" err="1"/>
              <a:t>Snoek</a:t>
            </a:r>
            <a:r>
              <a:rPr lang="en-US" altLang="zh-TW" sz="1400" dirty="0"/>
              <a:t>, and L. Shao, “Latent </a:t>
            </a:r>
            <a:r>
              <a:rPr lang="en-US" altLang="zh-TW" sz="1400" dirty="0" smtClean="0"/>
              <a:t>embedding feedback </a:t>
            </a:r>
            <a:r>
              <a:rPr lang="en-US" altLang="zh-TW" sz="1400" dirty="0"/>
              <a:t>and discriminative features for zero-shot classification,” in </a:t>
            </a:r>
            <a:r>
              <a:rPr lang="en-US" altLang="zh-TW" sz="1400" dirty="0" smtClean="0"/>
              <a:t>Computer Vision–ECCV </a:t>
            </a:r>
            <a:r>
              <a:rPr lang="en-US" altLang="zh-TW" sz="1400" dirty="0"/>
              <a:t>2020: 16th European Conference, Glasgow, UK, August </a:t>
            </a:r>
            <a:r>
              <a:rPr lang="en-US" altLang="zh-TW" sz="1400" dirty="0" smtClean="0"/>
              <a:t>23–28, 2020</a:t>
            </a:r>
            <a:r>
              <a:rPr lang="en-US" altLang="zh-TW" sz="1400" dirty="0"/>
              <a:t>, Proceedings, Part XXII 16. Springer, 2020, pp. 479–495.</a:t>
            </a:r>
            <a:endParaRPr lang="zh-TW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80829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Reference(3)</a:t>
            </a:r>
            <a:endParaRPr lang="en-US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3"/>
          <p:cNvSpPr txBox="1"/>
          <p:nvPr/>
        </p:nvSpPr>
        <p:spPr>
          <a:xfrm>
            <a:off x="304800" y="1295400"/>
            <a:ext cx="883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[21] D. Huynh and E. </a:t>
            </a:r>
            <a:r>
              <a:rPr lang="en-US" altLang="zh-TW" sz="1400" dirty="0" err="1"/>
              <a:t>Elhamifar</a:t>
            </a:r>
            <a:r>
              <a:rPr lang="en-US" altLang="zh-TW" sz="1400" dirty="0"/>
              <a:t>, “Compositional zero-shot learning via </a:t>
            </a:r>
            <a:r>
              <a:rPr lang="en-US" altLang="zh-TW" sz="1400" dirty="0" smtClean="0"/>
              <a:t>fine-grained dense </a:t>
            </a:r>
            <a:r>
              <a:rPr lang="en-US" altLang="zh-TW" sz="1400" dirty="0"/>
              <a:t>feature composition,” Advances in Neural Information Processing </a:t>
            </a:r>
            <a:r>
              <a:rPr lang="en-US" altLang="zh-TW" sz="1400" dirty="0" smtClean="0"/>
              <a:t>Systems, vol</a:t>
            </a:r>
            <a:r>
              <a:rPr lang="en-US" altLang="zh-TW" sz="1400" dirty="0"/>
              <a:t>. 33, pp. 19 849–19 860, 2020.</a:t>
            </a:r>
          </a:p>
          <a:p>
            <a:r>
              <a:rPr lang="en-US" altLang="zh-TW" sz="1400" dirty="0"/>
              <a:t>[22] Z. Han, Z. Fu, S. Chen, and J. Yang, “Contrastive embedding for </a:t>
            </a:r>
            <a:r>
              <a:rPr lang="en-US" altLang="zh-TW" sz="1400" dirty="0" smtClean="0"/>
              <a:t>generalized zero-shot </a:t>
            </a:r>
            <a:r>
              <a:rPr lang="en-US" altLang="zh-TW" sz="1400" dirty="0"/>
              <a:t>learning,” in Proceedings of the IEEE/CVF Conference on </a:t>
            </a:r>
            <a:r>
              <a:rPr lang="en-US" altLang="zh-TW" sz="1400" dirty="0" smtClean="0"/>
              <a:t>Computer Vision </a:t>
            </a:r>
            <a:r>
              <a:rPr lang="en-US" altLang="zh-TW" sz="1400" dirty="0"/>
              <a:t>and Pattern Recognition, 2021, pp. 2371–238</a:t>
            </a:r>
          </a:p>
          <a:p>
            <a:r>
              <a:rPr lang="en-US" altLang="zh-TW" sz="1400" dirty="0"/>
              <a:t>[23] Y. Cao, Y. Su, G. Lin, and Q. Wu, “</a:t>
            </a:r>
            <a:r>
              <a:rPr lang="en-US" altLang="zh-TW" sz="1400" dirty="0" err="1"/>
              <a:t>Mutex</a:t>
            </a:r>
            <a:r>
              <a:rPr lang="en-US" altLang="zh-TW" sz="1400" dirty="0"/>
              <a:t> parts collaborative network for </a:t>
            </a:r>
            <a:r>
              <a:rPr lang="en-US" altLang="zh-TW" sz="1400" dirty="0" smtClean="0"/>
              <a:t>3d point </a:t>
            </a:r>
            <a:r>
              <a:rPr lang="en-US" altLang="zh-TW" sz="1400" dirty="0"/>
              <a:t>cloud zero-shot classification,” in Available at SSRN 4332138, 2023.</a:t>
            </a:r>
            <a:endParaRPr lang="zh-TW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352800"/>
            <a:ext cx="7570470" cy="9233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kern="0" smtClean="0">
                <a:solidFill>
                  <a:schemeClr val="tx1"/>
                </a:solidFill>
              </a:rPr>
              <a:t>Thank You</a:t>
            </a:r>
            <a:endParaRPr lang="en-US" sz="6000" kern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2800"/>
            <a:ext cx="7570470" cy="923330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Questions?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4429" y="3888656"/>
            <a:ext cx="1976933" cy="18910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095" y="3526106"/>
            <a:ext cx="1469571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829" y="5087655"/>
            <a:ext cx="1637175" cy="6387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7295" y="4681806"/>
            <a:ext cx="6864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1334" y="5836955"/>
            <a:ext cx="14236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sz="1600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40971" y="1187450"/>
            <a:ext cx="70758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smtClean="0">
                <a:latin typeface="Arial"/>
                <a:cs typeface="Arial"/>
              </a:rPr>
              <a:t>Point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cloud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is close</a:t>
            </a:r>
            <a:r>
              <a:rPr sz="2400" dirty="0" smtClean="0">
                <a:latin typeface="Arial"/>
                <a:cs typeface="Arial"/>
              </a:rPr>
              <a:t> to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raw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sensor</a:t>
            </a:r>
            <a:r>
              <a:rPr sz="240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3966" y="5833877"/>
            <a:ext cx="1257858" cy="262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Point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Cloud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3D Representation and Learning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4441190" y="4654911"/>
            <a:ext cx="588010" cy="739140"/>
          </a:xfrm>
          <a:custGeom>
            <a:avLst/>
            <a:gdLst/>
            <a:ahLst/>
            <a:cxnLst/>
            <a:rect l="l" t="t" r="r" b="b"/>
            <a:pathLst>
              <a:path w="588010" h="739139">
                <a:moveTo>
                  <a:pt x="293700" y="0"/>
                </a:moveTo>
                <a:lnTo>
                  <a:pt x="293700" y="184650"/>
                </a:lnTo>
                <a:lnTo>
                  <a:pt x="0" y="184650"/>
                </a:lnTo>
                <a:lnTo>
                  <a:pt x="0" y="553949"/>
                </a:lnTo>
                <a:lnTo>
                  <a:pt x="293700" y="553949"/>
                </a:lnTo>
                <a:lnTo>
                  <a:pt x="293700" y="738600"/>
                </a:lnTo>
                <a:lnTo>
                  <a:pt x="587400" y="369300"/>
                </a:lnTo>
                <a:lnTo>
                  <a:pt x="29370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5085782" y="4486629"/>
            <a:ext cx="1665265" cy="1067707"/>
          </a:xfrm>
          <a:custGeom>
            <a:avLst/>
            <a:gdLst/>
            <a:ahLst/>
            <a:cxnLst/>
            <a:rect l="l" t="t" r="r" b="b"/>
            <a:pathLst>
              <a:path w="1886585" h="1381760">
                <a:moveTo>
                  <a:pt x="1656195" y="0"/>
                </a:moveTo>
                <a:lnTo>
                  <a:pt x="230205" y="0"/>
                </a:lnTo>
                <a:lnTo>
                  <a:pt x="183811" y="4676"/>
                </a:lnTo>
                <a:lnTo>
                  <a:pt x="140599" y="18090"/>
                </a:lnTo>
                <a:lnTo>
                  <a:pt x="101495" y="39315"/>
                </a:lnTo>
                <a:lnTo>
                  <a:pt x="67425" y="67425"/>
                </a:lnTo>
                <a:lnTo>
                  <a:pt x="39315" y="101494"/>
                </a:lnTo>
                <a:lnTo>
                  <a:pt x="18090" y="140598"/>
                </a:lnTo>
                <a:lnTo>
                  <a:pt x="4676" y="183809"/>
                </a:lnTo>
                <a:lnTo>
                  <a:pt x="0" y="230204"/>
                </a:lnTo>
                <a:lnTo>
                  <a:pt x="0" y="1150994"/>
                </a:lnTo>
                <a:lnTo>
                  <a:pt x="4676" y="1197388"/>
                </a:lnTo>
                <a:lnTo>
                  <a:pt x="18090" y="1240600"/>
                </a:lnTo>
                <a:lnTo>
                  <a:pt x="39315" y="1279704"/>
                </a:lnTo>
                <a:lnTo>
                  <a:pt x="67425" y="1313774"/>
                </a:lnTo>
                <a:lnTo>
                  <a:pt x="101495" y="1341884"/>
                </a:lnTo>
                <a:lnTo>
                  <a:pt x="140599" y="1363109"/>
                </a:lnTo>
                <a:lnTo>
                  <a:pt x="183811" y="1376522"/>
                </a:lnTo>
                <a:lnTo>
                  <a:pt x="230205" y="1381199"/>
                </a:lnTo>
                <a:lnTo>
                  <a:pt x="1656195" y="1381199"/>
                </a:lnTo>
                <a:lnTo>
                  <a:pt x="1702589" y="1376522"/>
                </a:lnTo>
                <a:lnTo>
                  <a:pt x="1745801" y="1363109"/>
                </a:lnTo>
                <a:lnTo>
                  <a:pt x="1784905" y="1341884"/>
                </a:lnTo>
                <a:lnTo>
                  <a:pt x="1818975" y="1313774"/>
                </a:lnTo>
                <a:lnTo>
                  <a:pt x="1847085" y="1279704"/>
                </a:lnTo>
                <a:lnTo>
                  <a:pt x="1868310" y="1240600"/>
                </a:lnTo>
                <a:lnTo>
                  <a:pt x="1881723" y="1197388"/>
                </a:lnTo>
                <a:lnTo>
                  <a:pt x="1886400" y="1150994"/>
                </a:lnTo>
                <a:lnTo>
                  <a:pt x="1886400" y="230204"/>
                </a:lnTo>
                <a:lnTo>
                  <a:pt x="1881723" y="183809"/>
                </a:lnTo>
                <a:lnTo>
                  <a:pt x="1868310" y="140598"/>
                </a:lnTo>
                <a:lnTo>
                  <a:pt x="1847085" y="101494"/>
                </a:lnTo>
                <a:lnTo>
                  <a:pt x="1818975" y="67425"/>
                </a:lnTo>
                <a:lnTo>
                  <a:pt x="1784905" y="39315"/>
                </a:lnTo>
                <a:lnTo>
                  <a:pt x="1745801" y="18090"/>
                </a:lnTo>
                <a:lnTo>
                  <a:pt x="1702589" y="4676"/>
                </a:lnTo>
                <a:lnTo>
                  <a:pt x="1656195" y="0"/>
                </a:lnTo>
                <a:close/>
              </a:path>
            </a:pathLst>
          </a:custGeom>
          <a:solidFill>
            <a:srgbClr val="86C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 txBox="1"/>
          <p:nvPr/>
        </p:nvSpPr>
        <p:spPr>
          <a:xfrm>
            <a:off x="5195856" y="4854531"/>
            <a:ext cx="15170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 err="1" smtClean="0">
                <a:latin typeface="Arial"/>
                <a:cs typeface="Arial"/>
              </a:rPr>
              <a:t>PointNet</a:t>
            </a:r>
            <a:r>
              <a:rPr lang="en-US" sz="2400" b="1" spc="-5" baseline="30000" dirty="0" smtClean="0">
                <a:latin typeface="Arial"/>
                <a:cs typeface="Arial"/>
              </a:rPr>
              <a:t>[1]</a:t>
            </a:r>
            <a:endParaRPr sz="2400" baseline="30000" dirty="0">
              <a:latin typeface="Arial"/>
              <a:cs typeface="Arial"/>
            </a:endParaRPr>
          </a:p>
        </p:txBody>
      </p:sp>
      <p:sp>
        <p:nvSpPr>
          <p:cNvPr id="18" name="object 5"/>
          <p:cNvSpPr/>
          <p:nvPr/>
        </p:nvSpPr>
        <p:spPr>
          <a:xfrm>
            <a:off x="2169499" y="4534113"/>
            <a:ext cx="588010" cy="739140"/>
          </a:xfrm>
          <a:custGeom>
            <a:avLst/>
            <a:gdLst/>
            <a:ahLst/>
            <a:cxnLst/>
            <a:rect l="l" t="t" r="r" b="b"/>
            <a:pathLst>
              <a:path w="588010" h="739139">
                <a:moveTo>
                  <a:pt x="293700" y="0"/>
                </a:moveTo>
                <a:lnTo>
                  <a:pt x="293700" y="184650"/>
                </a:lnTo>
                <a:lnTo>
                  <a:pt x="0" y="184650"/>
                </a:lnTo>
                <a:lnTo>
                  <a:pt x="0" y="553949"/>
                </a:lnTo>
                <a:lnTo>
                  <a:pt x="293700" y="553949"/>
                </a:lnTo>
                <a:lnTo>
                  <a:pt x="293700" y="738600"/>
                </a:lnTo>
                <a:lnTo>
                  <a:pt x="587400" y="369300"/>
                </a:lnTo>
                <a:lnTo>
                  <a:pt x="29370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 txBox="1"/>
          <p:nvPr/>
        </p:nvSpPr>
        <p:spPr>
          <a:xfrm>
            <a:off x="1212781" y="1716415"/>
            <a:ext cx="73371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scattered,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7204" y="2581711"/>
            <a:ext cx="355600" cy="466289"/>
          </a:xfrm>
          <a:prstGeom prst="rect">
            <a:avLst/>
          </a:prstGeom>
        </p:spPr>
      </p:pic>
      <p:sp>
        <p:nvSpPr>
          <p:cNvPr id="23" name="object 9"/>
          <p:cNvSpPr txBox="1"/>
          <p:nvPr/>
        </p:nvSpPr>
        <p:spPr>
          <a:xfrm>
            <a:off x="1240971" y="2581711"/>
            <a:ext cx="70758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Unified framework for various tasks</a:t>
            </a:r>
          </a:p>
        </p:txBody>
      </p:sp>
      <p:sp>
        <p:nvSpPr>
          <p:cNvPr id="24" name="object 4"/>
          <p:cNvSpPr/>
          <p:nvPr/>
        </p:nvSpPr>
        <p:spPr>
          <a:xfrm>
            <a:off x="6867956" y="4722486"/>
            <a:ext cx="588010" cy="739140"/>
          </a:xfrm>
          <a:custGeom>
            <a:avLst/>
            <a:gdLst/>
            <a:ahLst/>
            <a:cxnLst/>
            <a:rect l="l" t="t" r="r" b="b"/>
            <a:pathLst>
              <a:path w="588009" h="739139">
                <a:moveTo>
                  <a:pt x="293700" y="0"/>
                </a:moveTo>
                <a:lnTo>
                  <a:pt x="293700" y="184650"/>
                </a:lnTo>
                <a:lnTo>
                  <a:pt x="0" y="184650"/>
                </a:lnTo>
                <a:lnTo>
                  <a:pt x="0" y="553949"/>
                </a:lnTo>
                <a:lnTo>
                  <a:pt x="293700" y="553949"/>
                </a:lnTo>
                <a:lnTo>
                  <a:pt x="293700" y="738600"/>
                </a:lnTo>
                <a:lnTo>
                  <a:pt x="587400" y="369300"/>
                </a:lnTo>
                <a:lnTo>
                  <a:pt x="29370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0"/>
          <p:cNvSpPr txBox="1"/>
          <p:nvPr/>
        </p:nvSpPr>
        <p:spPr>
          <a:xfrm>
            <a:off x="7467600" y="4545318"/>
            <a:ext cx="1595915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 smtClean="0">
                <a:latin typeface="Arial"/>
                <a:cs typeface="Arial"/>
              </a:rPr>
              <a:t>(1) Classification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6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 smtClean="0">
                <a:latin typeface="Arial"/>
                <a:cs typeface="Arial"/>
              </a:rPr>
              <a:t>(2) Segmentation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6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 smtClean="0">
                <a:latin typeface="Arial"/>
                <a:cs typeface="Arial"/>
              </a:rPr>
              <a:t>             …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334" y="1738966"/>
            <a:ext cx="355600" cy="466289"/>
          </a:xfrm>
          <a:prstGeom prst="rect">
            <a:avLst/>
          </a:prstGeom>
        </p:spPr>
      </p:pic>
      <p:pic>
        <p:nvPicPr>
          <p:cNvPr id="34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334" y="1187450"/>
            <a:ext cx="355600" cy="466289"/>
          </a:xfrm>
          <a:prstGeom prst="rect">
            <a:avLst/>
          </a:prstGeom>
        </p:spPr>
      </p:pic>
      <p:sp>
        <p:nvSpPr>
          <p:cNvPr id="35" name="文字方塊 3"/>
          <p:cNvSpPr txBox="1"/>
          <p:nvPr/>
        </p:nvSpPr>
        <p:spPr>
          <a:xfrm>
            <a:off x="495300" y="6324600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[1</a:t>
            </a:r>
            <a:r>
              <a:rPr lang="en-US" altLang="zh-TW" sz="1200" dirty="0"/>
              <a:t>] C. R. Qi, H. Su, K. Mo, and L. J. </a:t>
            </a:r>
            <a:r>
              <a:rPr lang="en-US" altLang="zh-TW" sz="1200" dirty="0" err="1"/>
              <a:t>Guibas</a:t>
            </a:r>
            <a:r>
              <a:rPr lang="en-US" altLang="zh-TW" sz="1200" dirty="0"/>
              <a:t>, “</a:t>
            </a:r>
            <a:r>
              <a:rPr lang="en-US" altLang="zh-TW" sz="1200" dirty="0" err="1"/>
              <a:t>Pointnet</a:t>
            </a:r>
            <a:r>
              <a:rPr lang="en-US" altLang="zh-TW" sz="1200" dirty="0"/>
              <a:t>: Deep learning </a:t>
            </a:r>
            <a:r>
              <a:rPr lang="en-US" altLang="zh-TW" sz="1200" dirty="0" smtClean="0"/>
              <a:t>on point </a:t>
            </a:r>
            <a:r>
              <a:rPr lang="en-US" altLang="zh-TW" sz="1200" dirty="0"/>
              <a:t>sets for 3d classification and segmentation,” in Proceedings of the </a:t>
            </a:r>
            <a:r>
              <a:rPr lang="en-US" altLang="zh-TW" sz="1200" dirty="0" smtClean="0"/>
              <a:t>IEEE conference </a:t>
            </a:r>
            <a:r>
              <a:rPr lang="en-US" altLang="zh-TW" sz="1200" dirty="0"/>
              <a:t>on computer vision and pattern recognition, 2017, pp. 652–660</a:t>
            </a:r>
            <a:endParaRPr lang="zh-TW" alt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  <p:bldP spid="23" grpId="0"/>
      <p:bldP spid="24" grpId="0" animBg="1"/>
      <p:bldP spid="31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48000"/>
            <a:ext cx="6942667" cy="312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310" y="1295400"/>
            <a:ext cx="7998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type of scenario may occur in this situation:</a:t>
            </a:r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Already </a:t>
            </a:r>
            <a:r>
              <a:rPr lang="en-US" dirty="0" smtClean="0"/>
              <a:t>known through supervision by trained on large amount of data</a:t>
            </a:r>
          </a:p>
          <a:p>
            <a:r>
              <a:rPr lang="en-US" dirty="0"/>
              <a:t>	</a:t>
            </a:r>
            <a:r>
              <a:rPr lang="en-US" dirty="0" smtClean="0"/>
              <a:t>(b) </a:t>
            </a:r>
            <a:r>
              <a:rPr lang="en-US" dirty="0"/>
              <a:t>Never seen this type of </a:t>
            </a:r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2" name="Curved Connector 11"/>
          <p:cNvCxnSpPr/>
          <p:nvPr/>
        </p:nvCxnSpPr>
        <p:spPr>
          <a:xfrm rot="10800000" flipV="1">
            <a:off x="990600" y="4206512"/>
            <a:ext cx="1981200" cy="403588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000" y="395148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ppear first  time</a:t>
            </a:r>
            <a:endParaRPr lang="en-US" dirty="0"/>
          </a:p>
        </p:txBody>
      </p:sp>
      <p:cxnSp>
        <p:nvCxnSpPr>
          <p:cNvPr id="20" name="Curved Connector 19"/>
          <p:cNvCxnSpPr/>
          <p:nvPr/>
        </p:nvCxnSpPr>
        <p:spPr>
          <a:xfrm flipV="1">
            <a:off x="5257800" y="4206512"/>
            <a:ext cx="2743200" cy="567656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08271" y="3441280"/>
            <a:ext cx="134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Already known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92109" y="6276201"/>
            <a:ext cx="4396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Courtesy: New York Times, </a:t>
            </a:r>
            <a:r>
              <a:rPr lang="en-US" sz="1200" dirty="0"/>
              <a:t>What Self-Driving Cars </a:t>
            </a:r>
            <a:r>
              <a:rPr lang="en-US" sz="1200" dirty="0" smtClean="0"/>
              <a:t>See?</a:t>
            </a:r>
            <a:endParaRPr lang="en-US" sz="12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04800" y="228600"/>
            <a:ext cx="8153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Motivation: What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achine See </a:t>
            </a: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 dirty="0" smtClean="0">
                <a:solidFill>
                  <a:schemeClr val="bg1"/>
                </a:solidFill>
              </a:rPr>
              <a:t>Real World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8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228600"/>
            <a:ext cx="757047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B482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Problem Definition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12660"/>
            <a:ext cx="841313" cy="867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11005"/>
            <a:ext cx="985695" cy="861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18650"/>
            <a:ext cx="777361" cy="861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63" y="2221019"/>
            <a:ext cx="914250" cy="854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34" y="2236308"/>
            <a:ext cx="658532" cy="8546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95400" y="1798994"/>
            <a:ext cx="3060059" cy="130821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77246" y="1810212"/>
            <a:ext cx="2142744" cy="130821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9088" y="180665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 (Seen classes)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228" y="181021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</a:t>
            </a:r>
            <a:r>
              <a:rPr lang="en-US" b="1" dirty="0" smtClean="0">
                <a:solidFill>
                  <a:srgbClr val="0070C0"/>
                </a:solidFill>
              </a:rPr>
              <a:t> (Unseen classes)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5918" y="1676400"/>
            <a:ext cx="21948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on classes in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342900" indent="-342900">
              <a:buAutoNum type="alphaLcParenBoth"/>
            </a:pPr>
            <a:r>
              <a:rPr lang="en-US" dirty="0" smtClean="0"/>
              <a:t>For ZSL: Test on </a:t>
            </a:r>
          </a:p>
          <a:p>
            <a:r>
              <a:rPr lang="en-US" dirty="0" smtClean="0"/>
              <a:t>       classes in </a:t>
            </a:r>
            <a:r>
              <a:rPr lang="en-US" dirty="0" smtClean="0">
                <a:solidFill>
                  <a:srgbClr val="0070C0"/>
                </a:solidFill>
              </a:rPr>
              <a:t>U</a:t>
            </a:r>
          </a:p>
          <a:p>
            <a:pPr marL="342900" indent="-342900">
              <a:buAutoNum type="alphaLcParenBoth"/>
            </a:pPr>
            <a:endParaRPr lang="en-US" dirty="0"/>
          </a:p>
          <a:p>
            <a:r>
              <a:rPr lang="en-US" dirty="0" smtClean="0"/>
              <a:t>(b)  For G</a:t>
            </a:r>
            <a:r>
              <a:rPr lang="en-US" dirty="0"/>
              <a:t>ZSL: Test </a:t>
            </a:r>
            <a:r>
              <a:rPr lang="en-US" dirty="0" smtClean="0"/>
              <a:t>on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classes in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U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65307"/>
              </p:ext>
            </p:extLst>
          </p:nvPr>
        </p:nvGraphicFramePr>
        <p:xfrm>
          <a:off x="1535671" y="3428464"/>
          <a:ext cx="5979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29">
                  <a:extLst>
                    <a:ext uri="{9D8B030D-6E8A-4147-A177-3AD203B41FA5}">
                      <a16:colId xmlns:a16="http://schemas.microsoft.com/office/drawing/2014/main" val="77722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3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3814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228" y="340992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Need electricity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47247" y="3793097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Placed on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4176274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Made of</a:t>
            </a:r>
            <a:endParaRPr lang="en-US" sz="16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79249"/>
              </p:ext>
            </p:extLst>
          </p:nvPr>
        </p:nvGraphicFramePr>
        <p:xfrm>
          <a:off x="2526464" y="3423213"/>
          <a:ext cx="5979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29">
                  <a:extLst>
                    <a:ext uri="{9D8B030D-6E8A-4147-A177-3AD203B41FA5}">
                      <a16:colId xmlns:a16="http://schemas.microsoft.com/office/drawing/2014/main" val="77722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3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floor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wood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3814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39572"/>
              </p:ext>
            </p:extLst>
          </p:nvPr>
        </p:nvGraphicFramePr>
        <p:xfrm>
          <a:off x="3436626" y="3423213"/>
          <a:ext cx="5979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29">
                  <a:extLst>
                    <a:ext uri="{9D8B030D-6E8A-4147-A177-3AD203B41FA5}">
                      <a16:colId xmlns:a16="http://schemas.microsoft.com/office/drawing/2014/main" val="77722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3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3814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17172"/>
              </p:ext>
            </p:extLst>
          </p:nvPr>
        </p:nvGraphicFramePr>
        <p:xfrm>
          <a:off x="4712723" y="3423213"/>
          <a:ext cx="5979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29">
                  <a:extLst>
                    <a:ext uri="{9D8B030D-6E8A-4147-A177-3AD203B41FA5}">
                      <a16:colId xmlns:a16="http://schemas.microsoft.com/office/drawing/2014/main" val="77722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3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3814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50485"/>
              </p:ext>
            </p:extLst>
          </p:nvPr>
        </p:nvGraphicFramePr>
        <p:xfrm>
          <a:off x="5706337" y="3423213"/>
          <a:ext cx="5979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29">
                  <a:extLst>
                    <a:ext uri="{9D8B030D-6E8A-4147-A177-3AD203B41FA5}">
                      <a16:colId xmlns:a16="http://schemas.microsoft.com/office/drawing/2014/main" val="77722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43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table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1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3814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80471" y="5073893"/>
            <a:ext cx="8462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Generally, the learning is achieved using additional side-information called </a:t>
            </a:r>
            <a:r>
              <a:rPr lang="en-US" b="1" dirty="0" smtClean="0"/>
              <a:t>semantic </a:t>
            </a:r>
          </a:p>
          <a:p>
            <a:r>
              <a:rPr lang="en-US" b="1" dirty="0" smtClean="0"/>
              <a:t>      </a:t>
            </a:r>
            <a:r>
              <a:rPr lang="en-US" b="1" dirty="0" smtClean="0"/>
              <a:t>embedding </a:t>
            </a:r>
            <a:r>
              <a:rPr lang="en-US" dirty="0" smtClean="0"/>
              <a:t>or attributes vectors. </a:t>
            </a:r>
          </a:p>
          <a:p>
            <a:r>
              <a:rPr lang="en-US" dirty="0" smtClean="0"/>
              <a:t>(2) These semantic </a:t>
            </a:r>
            <a:r>
              <a:rPr lang="en-US" dirty="0" smtClean="0"/>
              <a:t>embedding </a:t>
            </a:r>
            <a:r>
              <a:rPr lang="en-US" dirty="0" smtClean="0"/>
              <a:t>encode the intra class relationships between all the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seen (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) and </a:t>
            </a:r>
            <a:r>
              <a:rPr lang="en-US" dirty="0" smtClean="0"/>
              <a:t>unseen (</a:t>
            </a:r>
            <a:r>
              <a:rPr lang="en-US" dirty="0" smtClean="0">
                <a:solidFill>
                  <a:srgbClr val="0070C0"/>
                </a:solidFill>
              </a:rPr>
              <a:t>U</a:t>
            </a:r>
            <a:r>
              <a:rPr lang="en-US" dirty="0" smtClean="0"/>
              <a:t>) classes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1747" y="6571677"/>
            <a:ext cx="3047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*Example images come from ModelNet40 dataset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38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2" grpId="0"/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"/>
            <a:ext cx="7570470" cy="4924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194841"/>
            <a:ext cx="1905000" cy="2919959"/>
          </a:xfrm>
          <a:prstGeom prst="rect">
            <a:avLst/>
          </a:prstGeom>
        </p:spPr>
      </p:pic>
      <p:sp>
        <p:nvSpPr>
          <p:cNvPr id="5" name="object 9"/>
          <p:cNvSpPr txBox="1"/>
          <p:nvPr/>
        </p:nvSpPr>
        <p:spPr>
          <a:xfrm>
            <a:off x="381000" y="1219200"/>
            <a:ext cx="6553200" cy="277447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 of 3D Point Cloud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sz="26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paper to 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ZSL problem in 3D point cloud classification</a:t>
            </a:r>
            <a:endParaRPr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60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word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60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495300" y="3505200"/>
            <a:ext cx="6210300" cy="262315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Mitigating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Hubness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for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 of 3D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sz="26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proposed to mitigate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hubness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3D-ZSL task(s)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ZSL and GZSL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result provided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3D point cloud classification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648200"/>
            <a:ext cx="2376487" cy="1402395"/>
          </a:xfrm>
          <a:prstGeom prst="rect">
            <a:avLst/>
          </a:prstGeom>
        </p:spPr>
      </p:pic>
      <p:sp>
        <p:nvSpPr>
          <p:cNvPr id="10" name="文字方塊 3"/>
          <p:cNvSpPr txBox="1"/>
          <p:nvPr/>
        </p:nvSpPr>
        <p:spPr>
          <a:xfrm>
            <a:off x="495300" y="6172200"/>
            <a:ext cx="857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[2] A. </a:t>
            </a:r>
            <a:r>
              <a:rPr lang="en-US" altLang="zh-TW" sz="1200" dirty="0" err="1" smtClean="0"/>
              <a:t>Cheraghian</a:t>
            </a:r>
            <a:r>
              <a:rPr lang="en-US" altLang="zh-TW" sz="1200" dirty="0" smtClean="0"/>
              <a:t>, S. Rahman, and L. </a:t>
            </a:r>
            <a:r>
              <a:rPr lang="en-US" altLang="zh-TW" sz="1200" dirty="0" err="1" smtClean="0"/>
              <a:t>Petersson</a:t>
            </a:r>
            <a:r>
              <a:rPr lang="en-US" altLang="zh-TW" sz="1200" dirty="0" smtClean="0"/>
              <a:t>, “Zero-shot learning of 3d point cloud objects,” in 2019 16th International Conference on Machine Vision Applications (MVA). IEEE, 2019, pp. 1–6. [3] A. </a:t>
            </a:r>
            <a:r>
              <a:rPr lang="en-US" altLang="zh-TW" sz="1200" dirty="0" err="1" smtClean="0"/>
              <a:t>Cheraghian</a:t>
            </a:r>
            <a:r>
              <a:rPr lang="en-US" altLang="zh-TW" sz="1200" dirty="0" smtClean="0"/>
              <a:t>, S. Rahman, D. Campbell, and L. </a:t>
            </a:r>
            <a:r>
              <a:rPr lang="en-US" altLang="zh-TW" sz="1200" dirty="0" err="1" smtClean="0"/>
              <a:t>Petersson</a:t>
            </a:r>
            <a:r>
              <a:rPr lang="en-US" altLang="zh-TW" sz="1200" dirty="0" smtClean="0"/>
              <a:t>, “Mitigating the </a:t>
            </a:r>
            <a:r>
              <a:rPr lang="en-US" altLang="zh-TW" sz="1200" dirty="0" err="1" smtClean="0"/>
              <a:t>hubness</a:t>
            </a:r>
            <a:r>
              <a:rPr lang="en-US" altLang="zh-TW" sz="1200" dirty="0"/>
              <a:t> </a:t>
            </a:r>
            <a:r>
              <a:rPr lang="en-US" altLang="zh-TW" sz="1200" dirty="0" smtClean="0"/>
              <a:t>problem for zero-shot learning of 3d objects,” </a:t>
            </a:r>
            <a:r>
              <a:rPr lang="en-US" altLang="zh-TW" sz="1200" dirty="0" err="1" smtClean="0"/>
              <a:t>arXiv</a:t>
            </a:r>
            <a:r>
              <a:rPr lang="en-US" altLang="zh-TW" sz="1200" dirty="0" smtClean="0"/>
              <a:t> preprint arXiv:1907.06371, 2019</a:t>
            </a:r>
            <a:endParaRPr lang="zh-TW" alt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(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393700" y="1198514"/>
            <a:ext cx="6007100" cy="299248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Transductive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Zero-Shot Learning for 3D Point Cloud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sz="26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bias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projected semantic vectors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align with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true feature vector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novel triplet loss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minimize the average intra-class distance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447800"/>
            <a:ext cx="2719485" cy="1762226"/>
          </a:xfrm>
          <a:prstGeom prst="rect">
            <a:avLst/>
          </a:prstGeom>
        </p:spPr>
      </p:pic>
      <p:sp>
        <p:nvSpPr>
          <p:cNvPr id="9" name="文字方塊 3"/>
          <p:cNvSpPr txBox="1"/>
          <p:nvPr/>
        </p:nvSpPr>
        <p:spPr>
          <a:xfrm>
            <a:off x="496570" y="6033996"/>
            <a:ext cx="857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[4] A. </a:t>
            </a:r>
            <a:r>
              <a:rPr lang="en-US" altLang="zh-TW" sz="1200" dirty="0" err="1" smtClean="0"/>
              <a:t>Cheraghian</a:t>
            </a:r>
            <a:r>
              <a:rPr lang="en-US" altLang="zh-TW" sz="1200" dirty="0" smtClean="0"/>
              <a:t>, S. Rahman, D. Campbell, and L. </a:t>
            </a:r>
            <a:r>
              <a:rPr lang="en-US" altLang="zh-TW" sz="1200" dirty="0" err="1" smtClean="0"/>
              <a:t>Petersson</a:t>
            </a:r>
            <a:r>
              <a:rPr lang="en-US" altLang="zh-TW" sz="1200" dirty="0" smtClean="0"/>
              <a:t>, “</a:t>
            </a:r>
            <a:r>
              <a:rPr lang="en-US" altLang="zh-TW" sz="1200" dirty="0" err="1" smtClean="0"/>
              <a:t>Transductive</a:t>
            </a:r>
            <a:r>
              <a:rPr lang="en-US" altLang="zh-TW" sz="1200" dirty="0" smtClean="0"/>
              <a:t> zero-shot learning for 3d point cloud classification,” in Proceedings of the IEEE/CVF Winter Conference on Applications of Computer Vision, 2020, pp. 923–933. [5] Muhammad Tahmeed Abdullah. "Improving 3D object Recognition with Contextual Information and Meta Learning." Master's thesis in department of Robotics and Mechatronics Engineering, University of Dhaka (2022).</a:t>
            </a:r>
            <a:endParaRPr lang="zh-TW" alt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37" y="4038600"/>
            <a:ext cx="2471633" cy="1867530"/>
          </a:xfrm>
          <a:prstGeom prst="rect">
            <a:avLst/>
          </a:prstGeom>
        </p:spPr>
      </p:pic>
      <p:sp>
        <p:nvSpPr>
          <p:cNvPr id="14" name="object 9"/>
          <p:cNvSpPr txBox="1"/>
          <p:nvPr/>
        </p:nvSpPr>
        <p:spPr>
          <a:xfrm>
            <a:off x="431800" y="3962462"/>
            <a:ext cx="6267663" cy="2007601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3D object Recognition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Con-textual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Meta Learning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sz="26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method to apply GAN based approach on 3D ZSL 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2D image features as auxiliary info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70470" cy="49244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(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393699" y="1198514"/>
            <a:ext cx="8491097" cy="330282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5"/>
              </a:spcBef>
              <a:buClr>
                <a:srgbClr val="60B5CC"/>
              </a:buClr>
              <a:buFont typeface="Wingdings"/>
              <a:buChar char=""/>
              <a:tabLst>
                <a:tab pos="287020" algn="l"/>
              </a:tabLst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 for Semantic Segmentation of 3D Point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Clouds</a:t>
            </a:r>
            <a:r>
              <a:rPr lang="en-US" sz="2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sz="26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generative framework and provide 3 benchmarks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that generation based method can perform better in GZSL</a:t>
            </a:r>
          </a:p>
          <a:p>
            <a:pPr marL="552450" lvl="1" indent="-229235">
              <a:lnSpc>
                <a:spcPct val="100000"/>
              </a:lnSpc>
              <a:spcBef>
                <a:spcPts val="540"/>
              </a:spcBef>
              <a:buClr>
                <a:srgbClr val="E66C7D"/>
              </a:buClr>
              <a:buFont typeface="Wingdings"/>
              <a:buChar char=""/>
              <a:tabLst>
                <a:tab pos="552450" algn="l"/>
              </a:tabLs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 to incorporate Image-text embedding and left it for future researcher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3"/>
          <p:cNvSpPr txBox="1"/>
          <p:nvPr/>
        </p:nvSpPr>
        <p:spPr>
          <a:xfrm>
            <a:off x="424179" y="6323695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[6] </a:t>
            </a:r>
            <a:r>
              <a:rPr lang="en-US" altLang="zh-TW" sz="1200" dirty="0"/>
              <a:t>Michele, </a:t>
            </a:r>
            <a:r>
              <a:rPr lang="en-US" altLang="zh-TW" sz="1200" dirty="0" err="1"/>
              <a:t>Björn</a:t>
            </a:r>
            <a:r>
              <a:rPr lang="en-US" altLang="zh-TW" sz="1200" dirty="0"/>
              <a:t>, et al. "Generative zero-shot learning for semantic segmentation of 3d point clouds." 2021 International Conference on 3D Vision (3DV). IEEE, 2021.</a:t>
            </a:r>
            <a:endParaRPr lang="zh-TW" alt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12" y="4096299"/>
            <a:ext cx="4417015" cy="2227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15820</TotalTime>
  <Words>3196</Words>
  <Application>Microsoft Office PowerPoint</Application>
  <PresentationFormat>On-screen Show (4:3)</PresentationFormat>
  <Paragraphs>344</Paragraphs>
  <Slides>36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Corbel</vt:lpstr>
      <vt:lpstr>新細明體</vt:lpstr>
      <vt:lpstr>Times New Roman</vt:lpstr>
      <vt:lpstr>Wingdings</vt:lpstr>
      <vt:lpstr>Office Theme</vt:lpstr>
      <vt:lpstr>PDF</vt:lpstr>
      <vt:lpstr>PowerPoint Presentation</vt:lpstr>
      <vt:lpstr>Agenda</vt:lpstr>
      <vt:lpstr>Motivation: 2D vs 3D </vt:lpstr>
      <vt:lpstr>PowerPoint Presentation</vt:lpstr>
      <vt:lpstr>PowerPoint Presentation</vt:lpstr>
      <vt:lpstr>PowerPoint Presentation</vt:lpstr>
      <vt:lpstr>Related Work</vt:lpstr>
      <vt:lpstr>Related Work (2)</vt:lpstr>
      <vt:lpstr>Related Work (3)</vt:lpstr>
      <vt:lpstr>PowerPoint Presentation</vt:lpstr>
      <vt:lpstr>Novelty</vt:lpstr>
      <vt:lpstr>Novelty(2)</vt:lpstr>
      <vt:lpstr>PowerPoint Presentation</vt:lpstr>
      <vt:lpstr>PowerPoint Presentation</vt:lpstr>
      <vt:lpstr>PowerPoint Presentation</vt:lpstr>
      <vt:lpstr>Text-Image Alignment Loss</vt:lpstr>
      <vt:lpstr>Contrastive GAN Framework</vt:lpstr>
      <vt:lpstr>Contrastive GAN Framework</vt:lpstr>
      <vt:lpstr>Contrastive GAN Framework(2)</vt:lpstr>
      <vt:lpstr>Contrastive GAN Framework(3)</vt:lpstr>
      <vt:lpstr>Contrastive GAN Framework(4)</vt:lpstr>
      <vt:lpstr>Instance-level Contrastive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Fokhrul</dc:creator>
  <cp:lastModifiedBy>Fokhrul</cp:lastModifiedBy>
  <cp:revision>319</cp:revision>
  <dcterms:created xsi:type="dcterms:W3CDTF">2022-07-04T06:41:12Z</dcterms:created>
  <dcterms:modified xsi:type="dcterms:W3CDTF">2023-10-19T09:30:32Z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2021-02-23T00:00:00Z</vt:filetime>
  </property>
  <property fmtid="{D5CDD505-2E9C-101B-9397-08002B2CF9AE}" pid="3" name="LastSaved">
    <vt:filetime>2022-07-04T00:00:00Z</vt:filetime>
  </property>
</Properties>
</file>